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662" autoAdjust="0"/>
  </p:normalViewPr>
  <p:slideViewPr>
    <p:cSldViewPr>
      <p:cViewPr varScale="1">
        <p:scale>
          <a:sx n="106" d="100"/>
          <a:sy n="106" d="100"/>
        </p:scale>
        <p:origin x="-8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grada glave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200" b="0" i="0" u="none" strike="noStrike" kern="1200" cap="none" spc="0" baseline="0">
              <a:solidFill>
                <a:srgbClr val="000000"/>
              </a:solidFill>
              <a:uFillTx/>
              <a:latin typeface="Arial"/>
              <a:cs typeface="Arial"/>
            </a:endParaRPr>
          </a:p>
        </p:txBody>
      </p:sp>
      <p:sp>
        <p:nvSpPr>
          <p:cNvPr id="3" name="Ograda datuma 2"/>
          <p:cNvSpPr txBox="1">
            <a:spLocks noGrp="1"/>
          </p:cNvSpPr>
          <p:nvPr>
            <p:ph type="dt" sz="quarter" idx="1"/>
          </p:nvPr>
        </p:nvSpPr>
        <p:spPr>
          <a:xfrm>
            <a:off x="3884608" y="0"/>
            <a:ext cx="2971800" cy="457200"/>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F32E2B-F352-469B-9566-DDC10D293C69}" type="datetime1">
              <a:rPr lang="sl-SI" sz="1200" b="0" i="0" u="none" strike="noStrike" kern="1200" cap="none" spc="0" baseline="0">
                <a:solidFill>
                  <a:srgbClr val="000000"/>
                </a:solidFill>
                <a:uFillTx/>
                <a:latin typeface="Arial"/>
                <a:cs typeface="Arial"/>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2.4.2019</a:t>
            </a:fld>
            <a:endParaRPr lang="sl-SI" sz="1200" b="0" i="0" u="none" strike="noStrike" kern="1200" cap="none" spc="0" baseline="0">
              <a:solidFill>
                <a:srgbClr val="000000"/>
              </a:solidFill>
              <a:uFillTx/>
              <a:latin typeface="Arial"/>
              <a:cs typeface="Arial"/>
            </a:endParaRPr>
          </a:p>
        </p:txBody>
      </p:sp>
      <p:sp>
        <p:nvSpPr>
          <p:cNvPr id="4" name="Ograda noge 3"/>
          <p:cNvSpPr txBox="1">
            <a:spLocks noGrp="1"/>
          </p:cNvSpPr>
          <p:nvPr>
            <p:ph type="ftr" sz="quarter" idx="2"/>
          </p:nvPr>
        </p:nvSpPr>
        <p:spPr>
          <a:xfrm>
            <a:off x="0"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200" b="0" i="0" u="none" strike="noStrike" kern="1200" cap="none" spc="0" baseline="0">
                <a:solidFill>
                  <a:srgbClr val="000000"/>
                </a:solidFill>
                <a:uFillTx/>
                <a:latin typeface="Arial"/>
                <a:cs typeface="Arial"/>
              </a:rPr>
              <a:t>www.rojstna-karta.si</a:t>
            </a:r>
          </a:p>
        </p:txBody>
      </p:sp>
      <p:sp>
        <p:nvSpPr>
          <p:cNvPr id="5" name="Ograda številke diapozitiva 4"/>
          <p:cNvSpPr txBox="1">
            <a:spLocks noGrp="1"/>
          </p:cNvSpPr>
          <p:nvPr>
            <p:ph type="sldNum" sz="quarter" idx="3"/>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45DEB5-312B-4B5F-971F-25A9CF75DC9E}" type="slidenum">
              <a:t>‹#›</a:t>
            </a:fld>
            <a:endParaRPr lang="sl-SI" sz="1200" b="0" i="0" u="none" strike="noStrike" kern="1200" cap="none" spc="0" baseline="0">
              <a:solidFill>
                <a:srgbClr val="000000"/>
              </a:solidFill>
              <a:uFillTx/>
              <a:latin typeface="Arial"/>
              <a:cs typeface="Aria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grada glave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sl-SI" sz="1200" b="0" i="0" u="none" strike="noStrike" kern="1200" cap="none" spc="0" baseline="0">
                <a:solidFill>
                  <a:srgbClr val="000000"/>
                </a:solidFill>
                <a:uFillTx/>
                <a:latin typeface="Arial"/>
                <a:cs typeface="Arial"/>
              </a:defRPr>
            </a:lvl1pPr>
          </a:lstStyle>
          <a:p>
            <a:pPr lvl="0"/>
            <a:endParaRPr lang="sl-SI"/>
          </a:p>
        </p:txBody>
      </p:sp>
      <p:sp>
        <p:nvSpPr>
          <p:cNvPr id="3" name="Ograda datuma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sl-SI" sz="1200" b="0" i="0" u="none" strike="noStrike" kern="1200" cap="none" spc="0" baseline="0">
                <a:solidFill>
                  <a:srgbClr val="000000"/>
                </a:solidFill>
                <a:uFillTx/>
                <a:latin typeface="Arial"/>
                <a:cs typeface="Arial"/>
              </a:defRPr>
            </a:lvl1pPr>
          </a:lstStyle>
          <a:p>
            <a:pPr lvl="0"/>
            <a:fld id="{43C263D0-826C-4580-B885-CF3BAF8A0FBE}" type="datetime1">
              <a:rPr lang="sl-SI"/>
              <a:pPr lvl="0"/>
              <a:t>2.4.2019</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Ograda opomb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sl-SI" sz="1200" b="0" i="0" u="none" strike="noStrike" kern="1200" cap="none" spc="0" baseline="0">
                <a:solidFill>
                  <a:srgbClr val="000000"/>
                </a:solidFill>
                <a:uFillTx/>
                <a:latin typeface="Arial"/>
                <a:cs typeface="Arial"/>
              </a:defRPr>
            </a:lvl1pPr>
          </a:lstStyle>
          <a:p>
            <a:pPr lvl="0"/>
            <a:r>
              <a:rPr lang="sl-SI"/>
              <a:t>www.rojstna-karta.si</a:t>
            </a:r>
          </a:p>
        </p:txBody>
      </p:sp>
      <p:sp>
        <p:nvSpPr>
          <p:cNvPr id="7" name="Ograda številke diapozitiva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sl-SI" sz="1200" b="0" i="0" u="none" strike="noStrike" kern="1200" cap="none" spc="0" baseline="0">
                <a:solidFill>
                  <a:srgbClr val="000000"/>
                </a:solidFill>
                <a:uFillTx/>
                <a:latin typeface="Arial"/>
                <a:cs typeface="Arial"/>
              </a:defRPr>
            </a:lvl1pPr>
          </a:lstStyle>
          <a:p>
            <a:pPr lvl="0"/>
            <a:fld id="{F0F9BC81-E365-4D6B-AEF5-61E5CE505329}" type="slidenum">
              <a:t>‹#›</a:t>
            </a:fld>
            <a:endParaRPr lang="sl-SI"/>
          </a:p>
        </p:txBody>
      </p:sp>
    </p:spTree>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sl-SI" sz="1200" b="0" i="0" u="none" strike="noStrike" kern="1200" cap="none" spc="0" baseline="0">
        <a:solidFill>
          <a:srgbClr val="000000"/>
        </a:solidFill>
        <a:uFillTx/>
        <a:latin typeface="Calibri"/>
      </a:defRPr>
    </a:lvl1pPr>
    <a:lvl2pPr marL="457200" marR="0" lvl="1" indent="0" algn="l" defTabSz="914400" rtl="0" fontAlgn="auto" hangingPunct="0">
      <a:lnSpc>
        <a:spcPct val="100000"/>
      </a:lnSpc>
      <a:spcBef>
        <a:spcPts val="400"/>
      </a:spcBef>
      <a:spcAft>
        <a:spcPts val="0"/>
      </a:spcAft>
      <a:buNone/>
      <a:tabLst/>
      <a:defRPr lang="sl-SI" sz="1200" b="0" i="0" u="none" strike="noStrike" kern="1200" cap="none" spc="0" baseline="0">
        <a:solidFill>
          <a:srgbClr val="000000"/>
        </a:solidFill>
        <a:uFillTx/>
        <a:latin typeface="Calibri"/>
      </a:defRPr>
    </a:lvl2pPr>
    <a:lvl3pPr marL="914400" marR="0" lvl="2" indent="0" algn="l" defTabSz="914400" rtl="0" fontAlgn="auto" hangingPunct="0">
      <a:lnSpc>
        <a:spcPct val="100000"/>
      </a:lnSpc>
      <a:spcBef>
        <a:spcPts val="400"/>
      </a:spcBef>
      <a:spcAft>
        <a:spcPts val="0"/>
      </a:spcAft>
      <a:buNone/>
      <a:tabLst/>
      <a:defRPr lang="sl-SI" sz="1200" b="0" i="0" u="none" strike="noStrike" kern="1200" cap="none" spc="0" baseline="0">
        <a:solidFill>
          <a:srgbClr val="000000"/>
        </a:solidFill>
        <a:uFillTx/>
        <a:latin typeface="Calibri"/>
      </a:defRPr>
    </a:lvl3pPr>
    <a:lvl4pPr marL="1371600" marR="0" lvl="3" indent="0" algn="l" defTabSz="914400" rtl="0" fontAlgn="auto" hangingPunct="0">
      <a:lnSpc>
        <a:spcPct val="100000"/>
      </a:lnSpc>
      <a:spcBef>
        <a:spcPts val="400"/>
      </a:spcBef>
      <a:spcAft>
        <a:spcPts val="0"/>
      </a:spcAft>
      <a:buNone/>
      <a:tabLst/>
      <a:defRPr lang="sl-SI" sz="1200" b="0" i="0" u="none" strike="noStrike" kern="1200" cap="none" spc="0" baseline="0">
        <a:solidFill>
          <a:srgbClr val="000000"/>
        </a:solidFill>
        <a:uFillTx/>
        <a:latin typeface="Calibri"/>
      </a:defRPr>
    </a:lvl4pPr>
    <a:lvl5pPr marL="1828800" marR="0" lvl="4" indent="0" algn="l" defTabSz="914400" rtl="0" fontAlgn="auto" hangingPunct="0">
      <a:lnSpc>
        <a:spcPct val="100000"/>
      </a:lnSpc>
      <a:spcBef>
        <a:spcPts val="400"/>
      </a:spcBef>
      <a:spcAft>
        <a:spcPts val="0"/>
      </a:spcAft>
      <a:buNone/>
      <a:tabLst/>
      <a:defRPr lang="sl-SI"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ln w="12701">
            <a:solidFill>
              <a:srgbClr val="000000"/>
            </a:solidFill>
            <a:prstDash val="solid"/>
            <a:miter/>
          </a:ln>
        </p:spPr>
      </p:sp>
      <p:sp>
        <p:nvSpPr>
          <p:cNvPr id="3" name="Ograda opomb 2"/>
          <p:cNvSpPr txBox="1">
            <a:spLocks noGrp="1"/>
          </p:cNvSpPr>
          <p:nvPr>
            <p:ph type="body" sz="quarter" idx="1"/>
          </p:nvPr>
        </p:nvSpPr>
        <p:spPr/>
        <p:txBody>
          <a:bodyPr/>
          <a:lstStyle/>
          <a:p>
            <a:endParaRPr lang="sl-SI"/>
          </a:p>
        </p:txBody>
      </p:sp>
      <p:sp>
        <p:nvSpPr>
          <p:cNvPr id="4" name="Ograda številke diapozitiva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EFDD0DE-3F91-4D90-A097-661B928DDD65}" type="slidenum">
              <a:t>7</a:t>
            </a:fld>
            <a:endParaRPr lang="sl-SI" sz="1200" b="0" i="0" u="none" strike="noStrike" kern="1200" cap="none" spc="0" baseline="0">
              <a:solidFill>
                <a:srgbClr val="000000"/>
              </a:solidFill>
              <a:uFillTx/>
              <a:latin typeface="Arial"/>
              <a:cs typeface="Arial"/>
            </a:endParaRPr>
          </a:p>
        </p:txBody>
      </p:sp>
      <p:sp>
        <p:nvSpPr>
          <p:cNvPr id="5" name="Ograda noge 4"/>
          <p:cNvSpPr txBox="1"/>
          <p:nvPr/>
        </p:nvSpPr>
        <p:spPr>
          <a:xfrm>
            <a:off x="0"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200" b="0" i="0" u="none" strike="noStrike" kern="1200" cap="none" spc="0" baseline="0">
                <a:solidFill>
                  <a:srgbClr val="000000"/>
                </a:solidFill>
                <a:uFillTx/>
                <a:latin typeface="Arial"/>
                <a:cs typeface="Arial"/>
              </a:rPr>
              <a:t>www.rojstna-karta.si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Raven konektor 3"/>
          <p:cNvSpPr/>
          <p:nvPr/>
        </p:nvSpPr>
        <p:spPr>
          <a:xfrm>
            <a:off x="514350" y="5349898"/>
            <a:ext cx="8629650" cy="237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Arial"/>
            </a:endParaRPr>
          </a:p>
        </p:txBody>
      </p:sp>
      <p:sp>
        <p:nvSpPr>
          <p:cNvPr id="3" name="Naslov 28"/>
          <p:cNvSpPr txBox="1">
            <a:spLocks noGrp="1"/>
          </p:cNvSpPr>
          <p:nvPr>
            <p:ph type="ctrTitle"/>
          </p:nvPr>
        </p:nvSpPr>
        <p:spPr>
          <a:xfrm>
            <a:off x="381003" y="4853406"/>
            <a:ext cx="8458200" cy="1222379"/>
          </a:xfrm>
        </p:spPr>
        <p:txBody>
          <a:bodyPr anchor="t"/>
          <a:lstStyle>
            <a:lvl1pPr>
              <a:defRPr/>
            </a:lvl1pPr>
          </a:lstStyle>
          <a:p>
            <a:pPr lvl="0"/>
            <a:r>
              <a:rPr lang="sl-SI"/>
              <a:t>Kliknite, če želite urediti slog naslova matrice</a:t>
            </a:r>
            <a:endParaRPr lang="en-US"/>
          </a:p>
        </p:txBody>
      </p:sp>
      <p:sp>
        <p:nvSpPr>
          <p:cNvPr id="4" name="Podnaslov 8"/>
          <p:cNvSpPr txBox="1">
            <a:spLocks noGrp="1"/>
          </p:cNvSpPr>
          <p:nvPr>
            <p:ph type="subTitle" idx="1"/>
          </p:nvPr>
        </p:nvSpPr>
        <p:spPr>
          <a:xfrm>
            <a:off x="381003" y="3886200"/>
            <a:ext cx="8458200" cy="914400"/>
          </a:xfrm>
        </p:spPr>
        <p:txBody>
          <a:bodyPr anchor="b"/>
          <a:lstStyle>
            <a:lvl1pPr marL="0" indent="0">
              <a:spcBef>
                <a:spcPts val="600"/>
              </a:spcBef>
              <a:buNone/>
              <a:defRPr sz="2400">
                <a:solidFill>
                  <a:srgbClr val="443329"/>
                </a:solidFill>
              </a:defRPr>
            </a:lvl1pPr>
          </a:lstStyle>
          <a:p>
            <a:pPr lvl="0"/>
            <a:r>
              <a:rPr lang="sl-SI"/>
              <a:t>Kliknite, če želite urediti slog podnaslova matrice</a:t>
            </a:r>
            <a:endParaRPr lang="en-US"/>
          </a:p>
        </p:txBody>
      </p:sp>
      <p:sp>
        <p:nvSpPr>
          <p:cNvPr id="5" name="Ograda datuma 15"/>
          <p:cNvSpPr txBox="1">
            <a:spLocks noGrp="1"/>
          </p:cNvSpPr>
          <p:nvPr>
            <p:ph type="dt" sz="half" idx="7"/>
          </p:nvPr>
        </p:nvSpPr>
        <p:spPr/>
        <p:txBody>
          <a:bodyPr/>
          <a:lstStyle>
            <a:lvl1pPr>
              <a:defRPr/>
            </a:lvl1pPr>
          </a:lstStyle>
          <a:p>
            <a:pPr lvl="0"/>
            <a:fld id="{4FCE3D66-DEF9-49E9-9A04-090B774E8EE6}" type="datetime1">
              <a:rPr lang="sl-SI"/>
              <a:pPr lvl="0"/>
              <a:t>2.4.2019</a:t>
            </a:fld>
            <a:endParaRPr lang="sl-SI"/>
          </a:p>
        </p:txBody>
      </p:sp>
      <p:sp>
        <p:nvSpPr>
          <p:cNvPr id="6" name="Ograda noge 1"/>
          <p:cNvSpPr txBox="1">
            <a:spLocks noGrp="1"/>
          </p:cNvSpPr>
          <p:nvPr>
            <p:ph type="ftr" sz="quarter" idx="9"/>
          </p:nvPr>
        </p:nvSpPr>
        <p:spPr/>
        <p:txBody>
          <a:bodyPr/>
          <a:lstStyle>
            <a:lvl1pPr>
              <a:defRPr/>
            </a:lvl1pPr>
          </a:lstStyle>
          <a:p>
            <a:pPr lvl="0"/>
            <a:r>
              <a:rPr lang="sl-SI"/>
              <a:t>http://www.rojstna-karta.si</a:t>
            </a:r>
          </a:p>
        </p:txBody>
      </p:sp>
      <p:sp>
        <p:nvSpPr>
          <p:cNvPr id="7" name="Ograda številke diapozitiva 14"/>
          <p:cNvSpPr txBox="1">
            <a:spLocks noGrp="1"/>
          </p:cNvSpPr>
          <p:nvPr>
            <p:ph type="sldNum" sz="quarter" idx="8"/>
          </p:nvPr>
        </p:nvSpPr>
        <p:spPr>
          <a:xfrm>
            <a:off x="8229600" y="6473823"/>
            <a:ext cx="758823" cy="247646"/>
          </a:xfrm>
        </p:spPr>
        <p:txBody>
          <a:bodyPr/>
          <a:lstStyle>
            <a:lvl1pPr>
              <a:defRPr/>
            </a:lvl1pPr>
          </a:lstStyle>
          <a:p>
            <a:pPr lvl="0"/>
            <a:fld id="{F3EBFDD2-1F07-4CBE-890B-83EB2524F480}" type="slidenum">
              <a:t>‹#›</a:t>
            </a:fld>
            <a:endParaRPr lang="sl-SI"/>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lvl1pPr>
              <a:defRPr/>
            </a:lvl1pPr>
          </a:lstStyle>
          <a:p>
            <a:pPr lvl="0"/>
            <a:r>
              <a:rPr lang="sl-SI"/>
              <a:t>Kliknite, če želite urediti slog naslova matrice</a:t>
            </a:r>
            <a:endParaRPr lang="en-US"/>
          </a:p>
        </p:txBody>
      </p:sp>
      <p:sp>
        <p:nvSpPr>
          <p:cNvPr id="3" name="Ograda navpičnega besedila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0"/>
          <p:cNvSpPr txBox="1">
            <a:spLocks noGrp="1"/>
          </p:cNvSpPr>
          <p:nvPr>
            <p:ph type="dt" sz="half" idx="7"/>
          </p:nvPr>
        </p:nvSpPr>
        <p:spPr/>
        <p:txBody>
          <a:bodyPr/>
          <a:lstStyle>
            <a:lvl1pPr>
              <a:defRPr/>
            </a:lvl1pPr>
          </a:lstStyle>
          <a:p>
            <a:pPr lvl="0"/>
            <a:fld id="{9CFD4D5A-9C40-4992-B25A-D3AA6DB821CD}" type="datetime1">
              <a:rPr lang="sl-SI"/>
              <a:pPr lvl="0"/>
              <a:t>2.4.2019</a:t>
            </a:fld>
            <a:endParaRPr lang="sl-SI"/>
          </a:p>
        </p:txBody>
      </p:sp>
      <p:sp>
        <p:nvSpPr>
          <p:cNvPr id="5" name="Ograda noge 27"/>
          <p:cNvSpPr txBox="1">
            <a:spLocks noGrp="1"/>
          </p:cNvSpPr>
          <p:nvPr>
            <p:ph type="ftr" sz="quarter" idx="9"/>
          </p:nvPr>
        </p:nvSpPr>
        <p:spPr/>
        <p:txBody>
          <a:bodyPr/>
          <a:lstStyle>
            <a:lvl1pPr>
              <a:defRPr/>
            </a:lvl1pPr>
          </a:lstStyle>
          <a:p>
            <a:pPr lvl="0"/>
            <a:r>
              <a:rPr lang="sl-SI"/>
              <a:t>http://www.rojstna-karta.si</a:t>
            </a:r>
          </a:p>
        </p:txBody>
      </p:sp>
      <p:sp>
        <p:nvSpPr>
          <p:cNvPr id="6" name="Ograda številke diapozitiva 4"/>
          <p:cNvSpPr txBox="1">
            <a:spLocks noGrp="1"/>
          </p:cNvSpPr>
          <p:nvPr>
            <p:ph type="sldNum" sz="quarter" idx="8"/>
          </p:nvPr>
        </p:nvSpPr>
        <p:spPr/>
        <p:txBody>
          <a:bodyPr/>
          <a:lstStyle>
            <a:lvl1pPr>
              <a:defRPr/>
            </a:lvl1pPr>
          </a:lstStyle>
          <a:p>
            <a:pPr lvl="0"/>
            <a:fld id="{8B967973-4905-40F8-AFE8-EBDD792DBE4B}" type="slidenum">
              <a:t>‹#›</a:t>
            </a:fld>
            <a:endParaRPr lang="sl-SI"/>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2" name="Navpični naslov 1"/>
          <p:cNvSpPr txBox="1">
            <a:spLocks noGrp="1"/>
          </p:cNvSpPr>
          <p:nvPr>
            <p:ph type="title" orient="vert"/>
          </p:nvPr>
        </p:nvSpPr>
        <p:spPr>
          <a:xfrm>
            <a:off x="6858000" y="549280"/>
            <a:ext cx="1828800" cy="5851529"/>
          </a:xfrm>
        </p:spPr>
        <p:txBody>
          <a:bodyPr vert="eaVert"/>
          <a:lstStyle>
            <a:lvl1pPr>
              <a:defRPr/>
            </a:lvl1pPr>
          </a:lstStyle>
          <a:p>
            <a:pPr lvl="0"/>
            <a:r>
              <a:rPr lang="sl-SI"/>
              <a:t>Kliknite, če želite urediti slog naslova matrice</a:t>
            </a:r>
            <a:endParaRPr lang="en-US"/>
          </a:p>
        </p:txBody>
      </p:sp>
      <p:sp>
        <p:nvSpPr>
          <p:cNvPr id="3" name="Ograda navpičnega besedila 2"/>
          <p:cNvSpPr txBox="1">
            <a:spLocks noGrp="1"/>
          </p:cNvSpPr>
          <p:nvPr>
            <p:ph type="body" orient="vert" idx="1"/>
          </p:nvPr>
        </p:nvSpPr>
        <p:spPr>
          <a:xfrm>
            <a:off x="457200" y="549280"/>
            <a:ext cx="6248396" cy="5851529"/>
          </a:xfrm>
        </p:spPr>
        <p:txBody>
          <a:bodyPr vert="eaVert"/>
          <a:lstStyle>
            <a:lvl1pPr>
              <a:defRPr/>
            </a:lvl1pPr>
            <a:lvl2pPr>
              <a:defRPr/>
            </a:lvl2pPr>
            <a:lvl3pPr>
              <a:defRPr/>
            </a:lvl3pPr>
            <a:lvl4pPr>
              <a:defRPr/>
            </a:lvl4pPr>
            <a:lvl5pPr>
              <a:defRPr/>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3"/>
          <p:cNvSpPr txBox="1">
            <a:spLocks noGrp="1"/>
          </p:cNvSpPr>
          <p:nvPr>
            <p:ph type="dt" sz="half" idx="7"/>
          </p:nvPr>
        </p:nvSpPr>
        <p:spPr/>
        <p:txBody>
          <a:bodyPr/>
          <a:lstStyle>
            <a:lvl1pPr>
              <a:defRPr/>
            </a:lvl1pPr>
          </a:lstStyle>
          <a:p>
            <a:pPr lvl="0"/>
            <a:fld id="{1C41473D-FE53-4D7D-88FC-6C726766241B}" type="datetime1">
              <a:rPr lang="sl-SI"/>
              <a:pPr lvl="0"/>
              <a:t>2.4.2019</a:t>
            </a:fld>
            <a:endParaRPr lang="sl-SI"/>
          </a:p>
        </p:txBody>
      </p:sp>
      <p:sp>
        <p:nvSpPr>
          <p:cNvPr id="5" name="Ograda noge 4"/>
          <p:cNvSpPr txBox="1">
            <a:spLocks noGrp="1"/>
          </p:cNvSpPr>
          <p:nvPr>
            <p:ph type="ftr" sz="quarter" idx="9"/>
          </p:nvPr>
        </p:nvSpPr>
        <p:spPr/>
        <p:txBody>
          <a:bodyPr/>
          <a:lstStyle>
            <a:lvl1pPr>
              <a:defRPr/>
            </a:lvl1pPr>
          </a:lstStyle>
          <a:p>
            <a:pPr lvl="0"/>
            <a:r>
              <a:rPr lang="sl-SI"/>
              <a:t>http://www.rojstna-karta.si</a:t>
            </a:r>
          </a:p>
        </p:txBody>
      </p:sp>
      <p:sp>
        <p:nvSpPr>
          <p:cNvPr id="6" name="Ograda številke diapozitiva 5"/>
          <p:cNvSpPr txBox="1">
            <a:spLocks noGrp="1"/>
          </p:cNvSpPr>
          <p:nvPr>
            <p:ph type="sldNum" sz="quarter" idx="8"/>
          </p:nvPr>
        </p:nvSpPr>
        <p:spPr/>
        <p:txBody>
          <a:bodyPr/>
          <a:lstStyle>
            <a:lvl1pPr>
              <a:defRPr/>
            </a:lvl1pPr>
          </a:lstStyle>
          <a:p>
            <a:pPr lvl="0"/>
            <a:fld id="{6730E51D-57D1-4519-A222-A28179C7919A}" type="slidenum">
              <a:t>‹#›</a:t>
            </a:fld>
            <a:endParaRPr lang="sl-SI"/>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21"/>
          <p:cNvSpPr txBox="1">
            <a:spLocks noGrp="1"/>
          </p:cNvSpPr>
          <p:nvPr>
            <p:ph type="title"/>
          </p:nvPr>
        </p:nvSpPr>
        <p:spPr/>
        <p:txBody>
          <a:bodyPr/>
          <a:lstStyle>
            <a:lvl1pPr>
              <a:defRPr/>
            </a:lvl1pPr>
          </a:lstStyle>
          <a:p>
            <a:pPr lvl="0"/>
            <a:r>
              <a:rPr lang="sl-SI"/>
              <a:t>Kliknite, če želite urediti slog naslova matrice</a:t>
            </a:r>
            <a:endParaRPr lang="en-US"/>
          </a:p>
        </p:txBody>
      </p:sp>
      <p:sp>
        <p:nvSpPr>
          <p:cNvPr id="3" name="Ograda vsebine 26"/>
          <p:cNvSpPr txBox="1">
            <a:spLocks noGrp="1"/>
          </p:cNvSpPr>
          <p:nvPr>
            <p:ph idx="1"/>
          </p:nvPr>
        </p:nvSpPr>
        <p:spPr/>
        <p:txBody>
          <a:bodyPr/>
          <a:lstStyle>
            <a:lvl1pPr>
              <a:defRPr/>
            </a:lvl1pPr>
            <a:lvl2pPr>
              <a:defRPr/>
            </a:lvl2pPr>
            <a:lvl3pPr>
              <a:defRPr/>
            </a:lvl3pPr>
            <a:lvl4pPr>
              <a:defRPr/>
            </a:lvl4pPr>
            <a:lvl5pPr>
              <a:defRPr/>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4"/>
          <p:cNvSpPr txBox="1">
            <a:spLocks noGrp="1"/>
          </p:cNvSpPr>
          <p:nvPr>
            <p:ph type="dt" sz="half" idx="7"/>
          </p:nvPr>
        </p:nvSpPr>
        <p:spPr/>
        <p:txBody>
          <a:bodyPr/>
          <a:lstStyle>
            <a:lvl1pPr>
              <a:defRPr/>
            </a:lvl1pPr>
          </a:lstStyle>
          <a:p>
            <a:pPr lvl="0"/>
            <a:fld id="{3B36F59A-1F98-4B18-A3F0-4BFF0402AC36}" type="datetime1">
              <a:rPr lang="sl-SI"/>
              <a:pPr lvl="0"/>
              <a:t>2.4.2019</a:t>
            </a:fld>
            <a:endParaRPr lang="sl-SI"/>
          </a:p>
        </p:txBody>
      </p:sp>
      <p:sp>
        <p:nvSpPr>
          <p:cNvPr id="5" name="Ograda noge 18"/>
          <p:cNvSpPr txBox="1">
            <a:spLocks noGrp="1"/>
          </p:cNvSpPr>
          <p:nvPr>
            <p:ph type="ftr" sz="quarter" idx="9"/>
          </p:nvPr>
        </p:nvSpPr>
        <p:spPr>
          <a:xfrm>
            <a:off x="3581403" y="76196"/>
            <a:ext cx="2895603" cy="288922"/>
          </a:xfrm>
        </p:spPr>
        <p:txBody>
          <a:bodyPr/>
          <a:lstStyle>
            <a:lvl1pPr>
              <a:defRPr/>
            </a:lvl1pPr>
          </a:lstStyle>
          <a:p>
            <a:pPr lvl="0"/>
            <a:r>
              <a:rPr lang="sl-SI"/>
              <a:t>http://www.rojstna-karta.si</a:t>
            </a:r>
          </a:p>
        </p:txBody>
      </p:sp>
      <p:sp>
        <p:nvSpPr>
          <p:cNvPr id="6" name="Ograda številke diapozitiva 15"/>
          <p:cNvSpPr txBox="1">
            <a:spLocks noGrp="1"/>
          </p:cNvSpPr>
          <p:nvPr>
            <p:ph type="sldNum" sz="quarter" idx="8"/>
          </p:nvPr>
        </p:nvSpPr>
        <p:spPr>
          <a:xfrm>
            <a:off x="8229600" y="6473823"/>
            <a:ext cx="758823" cy="247646"/>
          </a:xfrm>
        </p:spPr>
        <p:txBody>
          <a:bodyPr/>
          <a:lstStyle>
            <a:lvl1pPr>
              <a:defRPr/>
            </a:lvl1pPr>
          </a:lstStyle>
          <a:p>
            <a:pPr lvl="0"/>
            <a:fld id="{76F70044-6716-4817-A50C-364B5C6953AB}" type="slidenum">
              <a:t>‹#›</a:t>
            </a:fld>
            <a:endParaRPr lang="sl-SI"/>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2" name="Raven konektor 3"/>
          <p:cNvSpPr/>
          <p:nvPr/>
        </p:nvSpPr>
        <p:spPr>
          <a:xfrm>
            <a:off x="514350" y="3444901"/>
            <a:ext cx="8629650" cy="237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cs typeface="Arial"/>
            </a:endParaRPr>
          </a:p>
        </p:txBody>
      </p:sp>
      <p:sp>
        <p:nvSpPr>
          <p:cNvPr id="3" name="Ograda besedila 5"/>
          <p:cNvSpPr txBox="1">
            <a:spLocks noGrp="1"/>
          </p:cNvSpPr>
          <p:nvPr>
            <p:ph type="body" idx="1"/>
          </p:nvPr>
        </p:nvSpPr>
        <p:spPr>
          <a:xfrm>
            <a:off x="381003" y="1676396"/>
            <a:ext cx="8458200" cy="1219196"/>
          </a:xfrm>
        </p:spPr>
        <p:txBody>
          <a:bodyPr anchor="b"/>
          <a:lstStyle>
            <a:lvl1pPr marL="0" indent="0" algn="r">
              <a:spcBef>
                <a:spcPts val="500"/>
              </a:spcBef>
              <a:buNone/>
              <a:defRPr sz="2000">
                <a:solidFill>
                  <a:srgbClr val="DDD2B1"/>
                </a:solidFill>
              </a:defRPr>
            </a:lvl1pPr>
          </a:lstStyle>
          <a:p>
            <a:pPr lvl="0"/>
            <a:r>
              <a:rPr lang="sl-SI"/>
              <a:t>Kliknite, če želite urediti sloge besedila matrice</a:t>
            </a:r>
          </a:p>
        </p:txBody>
      </p:sp>
      <p:sp>
        <p:nvSpPr>
          <p:cNvPr id="4" name="Naslov 7"/>
          <p:cNvSpPr txBox="1">
            <a:spLocks noGrp="1"/>
          </p:cNvSpPr>
          <p:nvPr>
            <p:ph type="title"/>
          </p:nvPr>
        </p:nvSpPr>
        <p:spPr>
          <a:xfrm>
            <a:off x="180475" y="2947083"/>
            <a:ext cx="8686800" cy="1184824"/>
          </a:xfrm>
        </p:spPr>
        <p:txBody>
          <a:bodyPr anchor="t"/>
          <a:lstStyle>
            <a:lvl1pPr algn="r">
              <a:defRPr>
                <a:solidFill>
                  <a:srgbClr val="FBEEC9"/>
                </a:solidFill>
              </a:defRPr>
            </a:lvl1pPr>
          </a:lstStyle>
          <a:p>
            <a:pPr lvl="0"/>
            <a:r>
              <a:rPr lang="sl-SI"/>
              <a:t>Kliknite, če želite urediti slog naslova matrice</a:t>
            </a:r>
            <a:endParaRPr lang="en-US"/>
          </a:p>
        </p:txBody>
      </p:sp>
      <p:sp>
        <p:nvSpPr>
          <p:cNvPr id="5" name="Ograda datuma 18"/>
          <p:cNvSpPr txBox="1">
            <a:spLocks noGrp="1"/>
          </p:cNvSpPr>
          <p:nvPr>
            <p:ph type="dt" sz="half" idx="7"/>
          </p:nvPr>
        </p:nvSpPr>
        <p:spPr/>
        <p:txBody>
          <a:bodyPr/>
          <a:lstStyle>
            <a:lvl1pPr>
              <a:defRPr/>
            </a:lvl1pPr>
          </a:lstStyle>
          <a:p>
            <a:pPr lvl="0"/>
            <a:fld id="{7BFBFAC0-E0A0-47D6-9AAC-36E03FE6A562}" type="datetime1">
              <a:rPr lang="sl-SI"/>
              <a:pPr lvl="0"/>
              <a:t>2.4.2019</a:t>
            </a:fld>
            <a:endParaRPr lang="sl-SI"/>
          </a:p>
        </p:txBody>
      </p:sp>
      <p:sp>
        <p:nvSpPr>
          <p:cNvPr id="6" name="Ograda noge 10"/>
          <p:cNvSpPr txBox="1">
            <a:spLocks noGrp="1"/>
          </p:cNvSpPr>
          <p:nvPr>
            <p:ph type="ftr" sz="quarter" idx="9"/>
          </p:nvPr>
        </p:nvSpPr>
        <p:spPr/>
        <p:txBody>
          <a:bodyPr/>
          <a:lstStyle>
            <a:lvl1pPr>
              <a:defRPr/>
            </a:lvl1pPr>
          </a:lstStyle>
          <a:p>
            <a:pPr lvl="0"/>
            <a:r>
              <a:rPr lang="sl-SI"/>
              <a:t>http://www.rojstna-karta.si</a:t>
            </a:r>
          </a:p>
        </p:txBody>
      </p:sp>
      <p:sp>
        <p:nvSpPr>
          <p:cNvPr id="7" name="Ograda številke diapozitiva 15"/>
          <p:cNvSpPr txBox="1">
            <a:spLocks noGrp="1"/>
          </p:cNvSpPr>
          <p:nvPr>
            <p:ph type="sldNum" sz="quarter" idx="8"/>
          </p:nvPr>
        </p:nvSpPr>
        <p:spPr/>
        <p:txBody>
          <a:bodyPr/>
          <a:lstStyle>
            <a:lvl1pPr>
              <a:defRPr/>
            </a:lvl1pPr>
          </a:lstStyle>
          <a:p>
            <a:pPr lvl="0"/>
            <a:fld id="{0F7C1EAD-BD48-430E-9F97-C19CDB3A883E}" type="slidenum">
              <a:t>‹#›</a:t>
            </a:fld>
            <a:endParaRPr lang="sl-SI"/>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9"/>
          <p:cNvSpPr txBox="1">
            <a:spLocks noGrp="1"/>
          </p:cNvSpPr>
          <p:nvPr>
            <p:ph type="title"/>
          </p:nvPr>
        </p:nvSpPr>
        <p:spPr>
          <a:xfrm>
            <a:off x="301752" y="457200"/>
            <a:ext cx="8686800" cy="841248"/>
          </a:xfrm>
        </p:spPr>
        <p:txBody>
          <a:bodyPr/>
          <a:lstStyle>
            <a:lvl1pPr>
              <a:defRPr/>
            </a:lvl1pPr>
          </a:lstStyle>
          <a:p>
            <a:pPr lvl="0"/>
            <a:r>
              <a:rPr lang="sl-SI"/>
              <a:t>Kliknite, če želite urediti slog naslova matrice</a:t>
            </a:r>
            <a:endParaRPr lang="en-US"/>
          </a:p>
        </p:txBody>
      </p:sp>
      <p:sp>
        <p:nvSpPr>
          <p:cNvPr id="3" name="Ograda vsebine 13"/>
          <p:cNvSpPr txBox="1">
            <a:spLocks noGrp="1"/>
          </p:cNvSpPr>
          <p:nvPr>
            <p:ph idx="1"/>
          </p:nvPr>
        </p:nvSpPr>
        <p:spPr>
          <a:xfrm>
            <a:off x="304796" y="1600200"/>
            <a:ext cx="4190996" cy="4724403"/>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12"/>
          <p:cNvSpPr txBox="1">
            <a:spLocks noGrp="1"/>
          </p:cNvSpPr>
          <p:nvPr>
            <p:ph idx="2"/>
          </p:nvPr>
        </p:nvSpPr>
        <p:spPr>
          <a:xfrm>
            <a:off x="4648196" y="1600200"/>
            <a:ext cx="4343400" cy="4724403"/>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10"/>
          <p:cNvSpPr txBox="1">
            <a:spLocks noGrp="1"/>
          </p:cNvSpPr>
          <p:nvPr>
            <p:ph type="dt" sz="half" idx="7"/>
          </p:nvPr>
        </p:nvSpPr>
        <p:spPr/>
        <p:txBody>
          <a:bodyPr/>
          <a:lstStyle>
            <a:lvl1pPr>
              <a:defRPr/>
            </a:lvl1pPr>
          </a:lstStyle>
          <a:p>
            <a:pPr lvl="0"/>
            <a:fld id="{B9892D1F-C515-4444-814A-23EC5BF1D22F}" type="datetime1">
              <a:rPr lang="sl-SI"/>
              <a:pPr lvl="0"/>
              <a:t>2.4.2019</a:t>
            </a:fld>
            <a:endParaRPr lang="sl-SI"/>
          </a:p>
        </p:txBody>
      </p:sp>
      <p:sp>
        <p:nvSpPr>
          <p:cNvPr id="6" name="Ograda noge 27"/>
          <p:cNvSpPr txBox="1">
            <a:spLocks noGrp="1"/>
          </p:cNvSpPr>
          <p:nvPr>
            <p:ph type="ftr" sz="quarter" idx="9"/>
          </p:nvPr>
        </p:nvSpPr>
        <p:spPr/>
        <p:txBody>
          <a:bodyPr/>
          <a:lstStyle>
            <a:lvl1pPr>
              <a:defRPr/>
            </a:lvl1pPr>
          </a:lstStyle>
          <a:p>
            <a:pPr lvl="0"/>
            <a:r>
              <a:rPr lang="sl-SI"/>
              <a:t>http://www.rojstna-karta.si</a:t>
            </a:r>
          </a:p>
        </p:txBody>
      </p:sp>
      <p:sp>
        <p:nvSpPr>
          <p:cNvPr id="7" name="Ograda številke diapozitiva 4"/>
          <p:cNvSpPr txBox="1">
            <a:spLocks noGrp="1"/>
          </p:cNvSpPr>
          <p:nvPr>
            <p:ph type="sldNum" sz="quarter" idx="8"/>
          </p:nvPr>
        </p:nvSpPr>
        <p:spPr/>
        <p:txBody>
          <a:bodyPr/>
          <a:lstStyle>
            <a:lvl1pPr>
              <a:defRPr/>
            </a:lvl1pPr>
          </a:lstStyle>
          <a:p>
            <a:pPr lvl="0"/>
            <a:fld id="{6BD15A10-03AC-4019-AE23-3934E6B76304}" type="slidenum">
              <a:t>‹#›</a:t>
            </a:fld>
            <a:endParaRPr lang="sl-SI"/>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Raven konektor 6"/>
          <p:cNvSpPr/>
          <p:nvPr/>
        </p:nvSpPr>
        <p:spPr>
          <a:xfrm>
            <a:off x="514350" y="6019796"/>
            <a:ext cx="8629650" cy="237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Arial"/>
            </a:endParaRPr>
          </a:p>
        </p:txBody>
      </p:sp>
      <p:sp>
        <p:nvSpPr>
          <p:cNvPr id="3" name="Naslov 28"/>
          <p:cNvSpPr txBox="1">
            <a:spLocks noGrp="1"/>
          </p:cNvSpPr>
          <p:nvPr>
            <p:ph type="title"/>
          </p:nvPr>
        </p:nvSpPr>
        <p:spPr>
          <a:xfrm>
            <a:off x="304796" y="5410203"/>
            <a:ext cx="8610603" cy="882652"/>
          </a:xfrm>
        </p:spPr>
        <p:txBody>
          <a:bodyPr/>
          <a:lstStyle>
            <a:lvl1pPr>
              <a:defRPr/>
            </a:lvl1pPr>
          </a:lstStyle>
          <a:p>
            <a:pPr lvl="0"/>
            <a:r>
              <a:rPr lang="sl-SI"/>
              <a:t>Kliknite, če želite urediti slog naslova matrice</a:t>
            </a:r>
            <a:endParaRPr lang="en-US"/>
          </a:p>
        </p:txBody>
      </p:sp>
      <p:sp>
        <p:nvSpPr>
          <p:cNvPr id="4" name="Ograda besedila 12"/>
          <p:cNvSpPr txBox="1">
            <a:spLocks noGrp="1"/>
          </p:cNvSpPr>
          <p:nvPr>
            <p:ph type="body" idx="1"/>
          </p:nvPr>
        </p:nvSpPr>
        <p:spPr>
          <a:xfrm>
            <a:off x="281443" y="666753"/>
            <a:ext cx="4290556" cy="639759"/>
          </a:xfrm>
        </p:spPr>
        <p:txBody>
          <a:bodyPr anchor="ctr"/>
          <a:lstStyle>
            <a:lvl1pPr marL="0" indent="0">
              <a:spcBef>
                <a:spcPts val="400"/>
              </a:spcBef>
              <a:buNone/>
              <a:defRPr sz="1800" cap="all">
                <a:solidFill>
                  <a:srgbClr val="B0761F"/>
                </a:solidFill>
                <a:latin typeface="Franklin Gothic Medium"/>
              </a:defRPr>
            </a:lvl1pPr>
          </a:lstStyle>
          <a:p>
            <a:pPr lvl="0"/>
            <a:r>
              <a:rPr lang="sl-SI"/>
              <a:t>Kliknite, če želite urediti sloge besedila matrice</a:t>
            </a:r>
          </a:p>
        </p:txBody>
      </p:sp>
      <p:sp>
        <p:nvSpPr>
          <p:cNvPr id="5" name="Ograda besedila 24"/>
          <p:cNvSpPr txBox="1">
            <a:spLocks noGrp="1"/>
          </p:cNvSpPr>
          <p:nvPr>
            <p:ph type="body" idx="3"/>
          </p:nvPr>
        </p:nvSpPr>
        <p:spPr>
          <a:xfrm>
            <a:off x="4645023" y="666753"/>
            <a:ext cx="4292239" cy="639759"/>
          </a:xfrm>
        </p:spPr>
        <p:txBody>
          <a:bodyPr anchor="ctr"/>
          <a:lstStyle>
            <a:lvl1pPr marL="0" indent="0">
              <a:spcBef>
                <a:spcPts val="400"/>
              </a:spcBef>
              <a:buNone/>
              <a:defRPr sz="1800" cap="all">
                <a:solidFill>
                  <a:srgbClr val="B0761F"/>
                </a:solidFill>
                <a:latin typeface="Franklin Gothic Medium"/>
              </a:defRPr>
            </a:lvl1pPr>
          </a:lstStyle>
          <a:p>
            <a:pPr lvl="0"/>
            <a:r>
              <a:rPr lang="sl-SI"/>
              <a:t>Kliknite, če želite urediti sloge besedila matrice</a:t>
            </a:r>
          </a:p>
        </p:txBody>
      </p:sp>
      <p:sp>
        <p:nvSpPr>
          <p:cNvPr id="6" name="Ograda vsebine 3"/>
          <p:cNvSpPr txBox="1">
            <a:spLocks noGrp="1"/>
          </p:cNvSpPr>
          <p:nvPr>
            <p:ph idx="2"/>
          </p:nvPr>
        </p:nvSpPr>
        <p:spPr>
          <a:xfrm>
            <a:off x="281443" y="1316041"/>
            <a:ext cx="4290556" cy="3941758"/>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vsebine 27"/>
          <p:cNvSpPr txBox="1">
            <a:spLocks noGrp="1"/>
          </p:cNvSpPr>
          <p:nvPr>
            <p:ph idx="4"/>
          </p:nvPr>
        </p:nvSpPr>
        <p:spPr>
          <a:xfrm>
            <a:off x="4648727" y="1316041"/>
            <a:ext cx="4288536" cy="3941758"/>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8" name="Ograda datuma 9"/>
          <p:cNvSpPr txBox="1">
            <a:spLocks noGrp="1"/>
          </p:cNvSpPr>
          <p:nvPr>
            <p:ph type="dt" sz="half" idx="7"/>
          </p:nvPr>
        </p:nvSpPr>
        <p:spPr/>
        <p:txBody>
          <a:bodyPr/>
          <a:lstStyle>
            <a:lvl1pPr>
              <a:defRPr/>
            </a:lvl1pPr>
          </a:lstStyle>
          <a:p>
            <a:pPr lvl="0"/>
            <a:fld id="{9D3B17D0-F60F-499C-9ADD-A7D13738911B}" type="datetime1">
              <a:rPr lang="sl-SI"/>
              <a:pPr lvl="0"/>
              <a:t>2.4.2019</a:t>
            </a:fld>
            <a:endParaRPr lang="sl-SI"/>
          </a:p>
        </p:txBody>
      </p:sp>
      <p:sp>
        <p:nvSpPr>
          <p:cNvPr id="9" name="Ograda noge 5"/>
          <p:cNvSpPr txBox="1">
            <a:spLocks noGrp="1"/>
          </p:cNvSpPr>
          <p:nvPr>
            <p:ph type="ftr" sz="quarter" idx="9"/>
          </p:nvPr>
        </p:nvSpPr>
        <p:spPr/>
        <p:txBody>
          <a:bodyPr/>
          <a:lstStyle>
            <a:lvl1pPr>
              <a:defRPr/>
            </a:lvl1pPr>
          </a:lstStyle>
          <a:p>
            <a:pPr lvl="0"/>
            <a:r>
              <a:rPr lang="sl-SI"/>
              <a:t>http://www.rojstna-karta.si</a:t>
            </a:r>
          </a:p>
        </p:txBody>
      </p:sp>
      <p:sp>
        <p:nvSpPr>
          <p:cNvPr id="10" name="Ograda številke diapozitiva 6"/>
          <p:cNvSpPr txBox="1">
            <a:spLocks noGrp="1"/>
          </p:cNvSpPr>
          <p:nvPr>
            <p:ph type="sldNum" sz="quarter" idx="8"/>
          </p:nvPr>
        </p:nvSpPr>
        <p:spPr>
          <a:xfrm>
            <a:off x="8229600" y="6476996"/>
            <a:ext cx="761996" cy="247646"/>
          </a:xfrm>
        </p:spPr>
        <p:txBody>
          <a:bodyPr/>
          <a:lstStyle>
            <a:lvl1pPr>
              <a:defRPr/>
            </a:lvl1pPr>
          </a:lstStyle>
          <a:p>
            <a:pPr lvl="0"/>
            <a:fld id="{266032D8-35B5-4F31-B133-44D576D604AE}" type="slidenum">
              <a:t>‹#›</a:t>
            </a:fld>
            <a:endParaRPr lang="sl-SI"/>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29"/>
          <p:cNvSpPr txBox="1">
            <a:spLocks noGrp="1"/>
          </p:cNvSpPr>
          <p:nvPr>
            <p:ph type="title"/>
          </p:nvPr>
        </p:nvSpPr>
        <p:spPr>
          <a:xfrm>
            <a:off x="301752" y="457200"/>
            <a:ext cx="8686800" cy="841248"/>
          </a:xfrm>
        </p:spPr>
        <p:txBody>
          <a:bodyPr/>
          <a:lstStyle>
            <a:lvl1pPr>
              <a:defRPr/>
            </a:lvl1pPr>
          </a:lstStyle>
          <a:p>
            <a:pPr lvl="0"/>
            <a:r>
              <a:rPr lang="sl-SI"/>
              <a:t>Kliknite, če želite urediti slog naslova matrice</a:t>
            </a:r>
            <a:endParaRPr lang="en-US"/>
          </a:p>
        </p:txBody>
      </p:sp>
      <p:sp>
        <p:nvSpPr>
          <p:cNvPr id="3" name="Ograda datuma 10"/>
          <p:cNvSpPr txBox="1">
            <a:spLocks noGrp="1"/>
          </p:cNvSpPr>
          <p:nvPr>
            <p:ph type="dt" sz="half" idx="7"/>
          </p:nvPr>
        </p:nvSpPr>
        <p:spPr/>
        <p:txBody>
          <a:bodyPr/>
          <a:lstStyle>
            <a:lvl1pPr>
              <a:defRPr/>
            </a:lvl1pPr>
          </a:lstStyle>
          <a:p>
            <a:pPr lvl="0"/>
            <a:fld id="{5D138835-1561-45CB-86F5-1D03D77BE02A}" type="datetime1">
              <a:rPr lang="sl-SI"/>
              <a:pPr lvl="0"/>
              <a:t>2.4.2019</a:t>
            </a:fld>
            <a:endParaRPr lang="sl-SI"/>
          </a:p>
        </p:txBody>
      </p:sp>
      <p:sp>
        <p:nvSpPr>
          <p:cNvPr id="4" name="Ograda noge 27"/>
          <p:cNvSpPr txBox="1">
            <a:spLocks noGrp="1"/>
          </p:cNvSpPr>
          <p:nvPr>
            <p:ph type="ftr" sz="quarter" idx="9"/>
          </p:nvPr>
        </p:nvSpPr>
        <p:spPr/>
        <p:txBody>
          <a:bodyPr/>
          <a:lstStyle>
            <a:lvl1pPr>
              <a:defRPr/>
            </a:lvl1pPr>
          </a:lstStyle>
          <a:p>
            <a:pPr lvl="0"/>
            <a:r>
              <a:rPr lang="sl-SI"/>
              <a:t>http://www.rojstna-karta.si</a:t>
            </a:r>
          </a:p>
        </p:txBody>
      </p:sp>
      <p:sp>
        <p:nvSpPr>
          <p:cNvPr id="5" name="Ograda številke diapozitiva 4"/>
          <p:cNvSpPr txBox="1">
            <a:spLocks noGrp="1"/>
          </p:cNvSpPr>
          <p:nvPr>
            <p:ph type="sldNum" sz="quarter" idx="8"/>
          </p:nvPr>
        </p:nvSpPr>
        <p:spPr/>
        <p:txBody>
          <a:bodyPr/>
          <a:lstStyle>
            <a:lvl1pPr>
              <a:defRPr/>
            </a:lvl1pPr>
          </a:lstStyle>
          <a:p>
            <a:pPr lvl="0"/>
            <a:fld id="{BC2DE07D-023B-479E-882E-44A2D4AF0DEF}" type="slidenum">
              <a:t>‹#›</a:t>
            </a:fld>
            <a:endParaRPr lang="sl-SI"/>
          </a:p>
        </p:txBody>
      </p:sp>
    </p:spTree>
  </p:cSld>
  <p:clrMapOvr>
    <a:masterClrMapping/>
  </p:clrMapOvr>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Ograda datuma 2"/>
          <p:cNvSpPr txBox="1">
            <a:spLocks noGrp="1"/>
          </p:cNvSpPr>
          <p:nvPr>
            <p:ph type="dt" sz="half" idx="7"/>
          </p:nvPr>
        </p:nvSpPr>
        <p:spPr/>
        <p:txBody>
          <a:bodyPr/>
          <a:lstStyle>
            <a:lvl1pPr>
              <a:defRPr/>
            </a:lvl1pPr>
          </a:lstStyle>
          <a:p>
            <a:pPr lvl="0"/>
            <a:fld id="{186160BC-E1DE-42B1-ABEC-35425E717B3D}" type="datetime1">
              <a:rPr lang="sl-SI"/>
              <a:pPr lvl="0"/>
              <a:t>2.4.2019</a:t>
            </a:fld>
            <a:endParaRPr lang="sl-SI"/>
          </a:p>
        </p:txBody>
      </p:sp>
      <p:sp>
        <p:nvSpPr>
          <p:cNvPr id="3" name="Ograda noge 23"/>
          <p:cNvSpPr txBox="1">
            <a:spLocks noGrp="1"/>
          </p:cNvSpPr>
          <p:nvPr>
            <p:ph type="ftr" sz="quarter" idx="9"/>
          </p:nvPr>
        </p:nvSpPr>
        <p:spPr/>
        <p:txBody>
          <a:bodyPr/>
          <a:lstStyle>
            <a:lvl1pPr>
              <a:defRPr/>
            </a:lvl1pPr>
          </a:lstStyle>
          <a:p>
            <a:pPr lvl="0"/>
            <a:r>
              <a:rPr lang="sl-SI"/>
              <a:t>http://www.rojstna-karta.si</a:t>
            </a:r>
          </a:p>
        </p:txBody>
      </p:sp>
      <p:sp>
        <p:nvSpPr>
          <p:cNvPr id="4" name="Ograda številke diapozitiva 6"/>
          <p:cNvSpPr txBox="1">
            <a:spLocks noGrp="1"/>
          </p:cNvSpPr>
          <p:nvPr>
            <p:ph type="sldNum" sz="quarter" idx="8"/>
          </p:nvPr>
        </p:nvSpPr>
        <p:spPr/>
        <p:txBody>
          <a:bodyPr/>
          <a:lstStyle>
            <a:lvl1pPr>
              <a:defRPr/>
            </a:lvl1pPr>
          </a:lstStyle>
          <a:p>
            <a:pPr lvl="0"/>
            <a:fld id="{A0084127-F304-4C40-86FF-0ADE254188C5}" type="slidenum">
              <a:t>‹#›</a:t>
            </a:fld>
            <a:endParaRPr lang="sl-SI"/>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2" name="Raven konektor 4"/>
          <p:cNvSpPr/>
          <p:nvPr/>
        </p:nvSpPr>
        <p:spPr>
          <a:xfrm>
            <a:off x="514350" y="5849115"/>
            <a:ext cx="8629650" cy="237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Arial"/>
            </a:endParaRPr>
          </a:p>
        </p:txBody>
      </p:sp>
      <p:sp>
        <p:nvSpPr>
          <p:cNvPr id="3" name="Naslov 11"/>
          <p:cNvSpPr txBox="1">
            <a:spLocks noGrp="1"/>
          </p:cNvSpPr>
          <p:nvPr>
            <p:ph type="title"/>
          </p:nvPr>
        </p:nvSpPr>
        <p:spPr>
          <a:xfrm>
            <a:off x="457200" y="5486400"/>
            <a:ext cx="8458200" cy="520695"/>
          </a:xfrm>
        </p:spPr>
        <p:txBody>
          <a:bodyPr/>
          <a:lstStyle>
            <a:lvl1pPr>
              <a:defRPr sz="2000" b="1"/>
            </a:lvl1pPr>
          </a:lstStyle>
          <a:p>
            <a:pPr lvl="0"/>
            <a:r>
              <a:rPr lang="sl-SI"/>
              <a:t>Kliknite, če želite urediti slog naslova matrice</a:t>
            </a:r>
            <a:endParaRPr lang="en-US"/>
          </a:p>
        </p:txBody>
      </p:sp>
      <p:sp>
        <p:nvSpPr>
          <p:cNvPr id="4" name="Ograda besedila 25"/>
          <p:cNvSpPr txBox="1">
            <a:spLocks noGrp="1"/>
          </p:cNvSpPr>
          <p:nvPr>
            <p:ph type="body" idx="2"/>
          </p:nvPr>
        </p:nvSpPr>
        <p:spPr>
          <a:xfrm>
            <a:off x="457200" y="609603"/>
            <a:ext cx="3008311" cy="4800600"/>
          </a:xfrm>
        </p:spPr>
        <p:txBody>
          <a:bodyPr/>
          <a:lstStyle>
            <a:lvl1pPr marL="0" indent="0">
              <a:spcBef>
                <a:spcPts val="300"/>
              </a:spcBef>
              <a:buNone/>
              <a:defRPr sz="1400"/>
            </a:lvl1pPr>
          </a:lstStyle>
          <a:p>
            <a:pPr lvl="0"/>
            <a:r>
              <a:rPr lang="sl-SI"/>
              <a:t>Kliknite, če želite urediti sloge besedila matrice</a:t>
            </a:r>
          </a:p>
        </p:txBody>
      </p:sp>
      <p:sp>
        <p:nvSpPr>
          <p:cNvPr id="5" name="Ograda vsebine 13"/>
          <p:cNvSpPr txBox="1">
            <a:spLocks noGrp="1"/>
          </p:cNvSpPr>
          <p:nvPr>
            <p:ph idx="1"/>
          </p:nvPr>
        </p:nvSpPr>
        <p:spPr>
          <a:xfrm>
            <a:off x="3575047" y="609603"/>
            <a:ext cx="5340352" cy="4800600"/>
          </a:xfrm>
        </p:spPr>
        <p:txBody>
          <a:bodyPr/>
          <a:lstStyle>
            <a:lvl1pPr>
              <a:defRPr/>
            </a:lvl1pPr>
            <a:lvl2pPr>
              <a:defRPr/>
            </a:lvl2pPr>
            <a:lvl3pPr>
              <a:defRPr/>
            </a:lvl3pPr>
            <a:lvl4pPr>
              <a:defRPr/>
            </a:lvl4pPr>
            <a:lvl5pPr>
              <a:spcBef>
                <a:spcPts val="500"/>
              </a:spcBef>
              <a:defRPr sz="20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datuma 24"/>
          <p:cNvSpPr txBox="1">
            <a:spLocks noGrp="1"/>
          </p:cNvSpPr>
          <p:nvPr>
            <p:ph type="dt" sz="half" idx="7"/>
          </p:nvPr>
        </p:nvSpPr>
        <p:spPr/>
        <p:txBody>
          <a:bodyPr/>
          <a:lstStyle>
            <a:lvl1pPr>
              <a:defRPr/>
            </a:lvl1pPr>
          </a:lstStyle>
          <a:p>
            <a:pPr lvl="0"/>
            <a:fld id="{842D924D-BE86-4DE0-8586-04CEC8C79F2D}" type="datetime1">
              <a:rPr lang="sl-SI"/>
              <a:pPr lvl="0"/>
              <a:t>2.4.2019</a:t>
            </a:fld>
            <a:endParaRPr lang="sl-SI"/>
          </a:p>
        </p:txBody>
      </p:sp>
      <p:sp>
        <p:nvSpPr>
          <p:cNvPr id="7" name="Ograda noge 28"/>
          <p:cNvSpPr txBox="1">
            <a:spLocks noGrp="1"/>
          </p:cNvSpPr>
          <p:nvPr>
            <p:ph type="ftr" sz="quarter" idx="9"/>
          </p:nvPr>
        </p:nvSpPr>
        <p:spPr/>
        <p:txBody>
          <a:bodyPr/>
          <a:lstStyle>
            <a:lvl1pPr>
              <a:defRPr/>
            </a:lvl1pPr>
          </a:lstStyle>
          <a:p>
            <a:pPr lvl="0"/>
            <a:r>
              <a:rPr lang="sl-SI"/>
              <a:t>http://www.rojstna-karta.si</a:t>
            </a:r>
          </a:p>
        </p:txBody>
      </p:sp>
      <p:sp>
        <p:nvSpPr>
          <p:cNvPr id="8" name="Ograda številke diapozitiva 6"/>
          <p:cNvSpPr txBox="1">
            <a:spLocks noGrp="1"/>
          </p:cNvSpPr>
          <p:nvPr>
            <p:ph type="sldNum" sz="quarter" idx="8"/>
          </p:nvPr>
        </p:nvSpPr>
        <p:spPr/>
        <p:txBody>
          <a:bodyPr/>
          <a:lstStyle>
            <a:lvl1pPr>
              <a:defRPr/>
            </a:lvl1pPr>
          </a:lstStyle>
          <a:p>
            <a:pPr lvl="0"/>
            <a:fld id="{C1DFACB0-F3A4-4624-B213-5E007E82D98C}" type="slidenum">
              <a:t>‹#›</a:t>
            </a:fld>
            <a:endParaRPr lang="sl-SI"/>
          </a:p>
        </p:txBody>
      </p:sp>
    </p:spTree>
  </p:cSld>
  <p:clrMapOvr>
    <a:masterClrMapping/>
  </p:clrMapOvr>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Ograda slike 12"/>
          <p:cNvSpPr txBox="1">
            <a:spLocks noGrp="1"/>
          </p:cNvSpPr>
          <p:nvPr>
            <p:ph type="pic" idx="1"/>
          </p:nvPr>
        </p:nvSpPr>
        <p:spPr>
          <a:xfrm>
            <a:off x="3505196" y="616634"/>
            <a:ext cx="5029200" cy="3657600"/>
          </a:xfrm>
          <a:solidFill>
            <a:srgbClr val="FFFFFF"/>
          </a:solidFill>
          <a:ln w="6345">
            <a:solidFill>
              <a:srgbClr val="F0A22E"/>
            </a:solidFill>
            <a:prstDash val="solid"/>
            <a:miter/>
          </a:ln>
        </p:spPr>
        <p:txBody>
          <a:bodyPr/>
          <a:lstStyle>
            <a:lvl1pPr marL="0" indent="0">
              <a:buNone/>
              <a:defRPr/>
            </a:lvl1pPr>
          </a:lstStyle>
          <a:p>
            <a:pPr lvl="0"/>
            <a:r>
              <a:rPr lang="sl-SI"/>
              <a:t>Kliknite ikono, če želite dodati sliko</a:t>
            </a:r>
            <a:endParaRPr lang="en-US"/>
          </a:p>
        </p:txBody>
      </p:sp>
      <p:sp>
        <p:nvSpPr>
          <p:cNvPr id="3" name="Naslov 16"/>
          <p:cNvSpPr txBox="1">
            <a:spLocks noGrp="1"/>
          </p:cNvSpPr>
          <p:nvPr>
            <p:ph type="title"/>
          </p:nvPr>
        </p:nvSpPr>
        <p:spPr>
          <a:xfrm>
            <a:off x="381003" y="4993757"/>
            <a:ext cx="5867403" cy="522286"/>
          </a:xfrm>
        </p:spPr>
        <p:txBody>
          <a:bodyPr/>
          <a:lstStyle>
            <a:lvl1pPr>
              <a:defRPr sz="2000" b="1"/>
            </a:lvl1pPr>
          </a:lstStyle>
          <a:p>
            <a:pPr lvl="0"/>
            <a:r>
              <a:rPr lang="sl-SI"/>
              <a:t>Kliknite, če želite urediti slog naslova matrice</a:t>
            </a:r>
            <a:endParaRPr lang="en-US"/>
          </a:p>
        </p:txBody>
      </p:sp>
      <p:sp>
        <p:nvSpPr>
          <p:cNvPr id="4" name="Ograda besedila 25"/>
          <p:cNvSpPr txBox="1">
            <a:spLocks noGrp="1"/>
          </p:cNvSpPr>
          <p:nvPr>
            <p:ph type="body" idx="2"/>
          </p:nvPr>
        </p:nvSpPr>
        <p:spPr>
          <a:xfrm>
            <a:off x="381003" y="5533217"/>
            <a:ext cx="5867403" cy="768352"/>
          </a:xfrm>
        </p:spPr>
        <p:txBody>
          <a:bodyPr lIns="109728" tIns="0"/>
          <a:lstStyle>
            <a:lvl1pPr marL="0" indent="0">
              <a:spcBef>
                <a:spcPts val="300"/>
              </a:spcBef>
              <a:buNone/>
              <a:defRPr sz="1400"/>
            </a:lvl1pPr>
          </a:lstStyle>
          <a:p>
            <a:pPr lvl="0"/>
            <a:r>
              <a:rPr lang="sl-SI"/>
              <a:t>Kliknite, če želite urediti sloge besedila matrice</a:t>
            </a:r>
          </a:p>
        </p:txBody>
      </p:sp>
      <p:sp>
        <p:nvSpPr>
          <p:cNvPr id="5" name="Ograda datuma 6"/>
          <p:cNvSpPr txBox="1">
            <a:spLocks noGrp="1"/>
          </p:cNvSpPr>
          <p:nvPr>
            <p:ph type="dt" sz="half" idx="7"/>
          </p:nvPr>
        </p:nvSpPr>
        <p:spPr/>
        <p:txBody>
          <a:bodyPr/>
          <a:lstStyle>
            <a:lvl1pPr>
              <a:defRPr/>
            </a:lvl1pPr>
          </a:lstStyle>
          <a:p>
            <a:pPr lvl="0"/>
            <a:fld id="{72F53102-8DE1-4E99-B622-C740B93AB66B}" type="datetime1">
              <a:rPr lang="sl-SI"/>
              <a:pPr lvl="0"/>
              <a:t>2.4.2019</a:t>
            </a:fld>
            <a:endParaRPr lang="sl-SI"/>
          </a:p>
        </p:txBody>
      </p:sp>
      <p:sp>
        <p:nvSpPr>
          <p:cNvPr id="6" name="Ograda noge 4"/>
          <p:cNvSpPr txBox="1">
            <a:spLocks noGrp="1"/>
          </p:cNvSpPr>
          <p:nvPr>
            <p:ph type="ftr" sz="quarter" idx="9"/>
          </p:nvPr>
        </p:nvSpPr>
        <p:spPr/>
        <p:txBody>
          <a:bodyPr/>
          <a:lstStyle>
            <a:lvl1pPr>
              <a:defRPr/>
            </a:lvl1pPr>
          </a:lstStyle>
          <a:p>
            <a:pPr lvl="0"/>
            <a:r>
              <a:rPr lang="sl-SI"/>
              <a:t>http://www.rojstna-karta.si</a:t>
            </a:r>
          </a:p>
        </p:txBody>
      </p:sp>
      <p:sp>
        <p:nvSpPr>
          <p:cNvPr id="7" name="Ograda številke diapozitiva 30"/>
          <p:cNvSpPr txBox="1">
            <a:spLocks noGrp="1"/>
          </p:cNvSpPr>
          <p:nvPr>
            <p:ph type="sldNum" sz="quarter" idx="8"/>
          </p:nvPr>
        </p:nvSpPr>
        <p:spPr/>
        <p:txBody>
          <a:bodyPr/>
          <a:lstStyle>
            <a:lvl1pPr>
              <a:defRPr/>
            </a:lvl1pPr>
          </a:lstStyle>
          <a:p>
            <a:pPr lvl="0"/>
            <a:fld id="{9D59E27F-5BB2-4F4D-AB73-A67DC1C8FC66}" type="slidenum">
              <a:t>‹#›</a:t>
            </a:fld>
            <a:endParaRPr lang="sl-SI"/>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4.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Raven konektor 6"/>
          <p:cNvSpPr/>
          <p:nvPr/>
        </p:nvSpPr>
        <p:spPr>
          <a:xfrm>
            <a:off x="514350" y="1050901"/>
            <a:ext cx="8629650" cy="237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Arial"/>
            </a:endParaRPr>
          </a:p>
        </p:txBody>
      </p:sp>
      <p:sp>
        <p:nvSpPr>
          <p:cNvPr id="3" name="Ograda besedila 7"/>
          <p:cNvSpPr txBox="1">
            <a:spLocks noGrp="1"/>
          </p:cNvSpPr>
          <p:nvPr>
            <p:ph type="body" idx="1"/>
          </p:nvPr>
        </p:nvSpPr>
        <p:spPr>
          <a:xfrm>
            <a:off x="304796" y="1554159"/>
            <a:ext cx="8686800" cy="4525959"/>
          </a:xfrm>
          <a:prstGeom prst="rect">
            <a:avLst/>
          </a:prstGeom>
          <a:noFill/>
          <a:ln>
            <a:noFill/>
          </a:ln>
        </p:spPr>
        <p:txBody>
          <a:bodyPr vert="horz" wrap="square" lIns="91440" tIns="45720" rIns="91440" bIns="45720" anchor="t" anchorCtr="0" compatLnSpc="1"/>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0"/>
          <p:cNvSpPr txBox="1">
            <a:spLocks noGrp="1"/>
          </p:cNvSpPr>
          <p:nvPr>
            <p:ph type="dt" sz="half" idx="2"/>
          </p:nvPr>
        </p:nvSpPr>
        <p:spPr>
          <a:xfrm>
            <a:off x="6476996" y="76196"/>
            <a:ext cx="2514600" cy="288922"/>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sl-SI" sz="1200" b="0" i="0" u="none" strike="noStrike" kern="1200" cap="none" spc="0" baseline="0">
                <a:solidFill>
                  <a:srgbClr val="D38E27"/>
                </a:solidFill>
                <a:uFillTx/>
                <a:latin typeface="Arial"/>
                <a:cs typeface="Arial"/>
              </a:defRPr>
            </a:lvl1pPr>
          </a:lstStyle>
          <a:p>
            <a:pPr lvl="0"/>
            <a:fld id="{C258D7EF-F45C-4C49-B323-C26BA04D170A}" type="datetime1">
              <a:rPr lang="sl-SI"/>
              <a:pPr lvl="0"/>
              <a:t>2.4.2019</a:t>
            </a:fld>
            <a:endParaRPr lang="sl-SI"/>
          </a:p>
        </p:txBody>
      </p:sp>
      <p:sp>
        <p:nvSpPr>
          <p:cNvPr id="5" name="Ograda noge 27"/>
          <p:cNvSpPr txBox="1">
            <a:spLocks noGrp="1"/>
          </p:cNvSpPr>
          <p:nvPr>
            <p:ph type="ftr" sz="quarter" idx="3"/>
          </p:nvPr>
        </p:nvSpPr>
        <p:spPr>
          <a:xfrm>
            <a:off x="3124203" y="76196"/>
            <a:ext cx="3352803" cy="288922"/>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sl-SI" sz="1200" b="0" i="0" u="none" strike="noStrike" kern="1200" cap="none" spc="0" baseline="0">
                <a:solidFill>
                  <a:srgbClr val="D38E27"/>
                </a:solidFill>
                <a:uFillTx/>
                <a:latin typeface="Arial"/>
                <a:cs typeface="Arial"/>
              </a:defRPr>
            </a:lvl1pPr>
          </a:lstStyle>
          <a:p>
            <a:pPr lvl="0"/>
            <a:r>
              <a:rPr lang="sl-SI"/>
              <a:t>http://www.rojstna-karta.si</a:t>
            </a:r>
          </a:p>
        </p:txBody>
      </p:sp>
      <p:sp>
        <p:nvSpPr>
          <p:cNvPr id="6" name="Ograda številke diapozitiva 4"/>
          <p:cNvSpPr txBox="1">
            <a:spLocks noGrp="1"/>
          </p:cNvSpPr>
          <p:nvPr>
            <p:ph type="sldNum" sz="quarter" idx="4"/>
          </p:nvPr>
        </p:nvSpPr>
        <p:spPr>
          <a:xfrm>
            <a:off x="8229600" y="6476996"/>
            <a:ext cx="761996" cy="244473"/>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sl-SI" sz="1200" b="0" i="0" u="none" strike="noStrike" kern="1200" cap="none" spc="0" baseline="0">
                <a:solidFill>
                  <a:srgbClr val="D38E27"/>
                </a:solidFill>
                <a:uFillTx/>
                <a:latin typeface="Arial"/>
                <a:cs typeface="Arial"/>
              </a:defRPr>
            </a:lvl1pPr>
          </a:lstStyle>
          <a:p>
            <a:pPr lvl="0"/>
            <a:fld id="{7CC7A8FE-D6D0-4477-99DD-B7EEF09CCA68}" type="slidenum">
              <a:t>‹#›</a:t>
            </a:fld>
            <a:endParaRPr lang="sl-SI"/>
          </a:p>
        </p:txBody>
      </p:sp>
      <p:sp>
        <p:nvSpPr>
          <p:cNvPr id="7" name="Ograda naslova 9"/>
          <p:cNvSpPr txBox="1">
            <a:spLocks noGrp="1"/>
          </p:cNvSpPr>
          <p:nvPr>
            <p:ph type="title"/>
          </p:nvPr>
        </p:nvSpPr>
        <p:spPr>
          <a:xfrm>
            <a:off x="304796" y="457200"/>
            <a:ext cx="8686800" cy="838203"/>
          </a:xfrm>
          <a:prstGeom prst="rect">
            <a:avLst/>
          </a:prstGeom>
          <a:noFill/>
          <a:ln>
            <a:noFill/>
          </a:ln>
        </p:spPr>
        <p:txBody>
          <a:bodyPr vert="horz" wrap="square" lIns="91440" tIns="45720" rIns="91440" bIns="45720" anchor="ctr" anchorCtr="0" compatLnSpc="1"/>
          <a:lstStyle/>
          <a:p>
            <a:pPr lvl="0"/>
            <a:r>
              <a:rPr lang="sl-SI"/>
              <a:t>Kliknite, če želite urediti slog naslova matrice</a:t>
            </a:r>
            <a:endParaRPr lang="en-US"/>
          </a:p>
        </p:txBody>
      </p:sp>
      <p:sp>
        <p:nvSpPr>
          <p:cNvPr id="8" name="Raven konektor 8"/>
          <p:cNvSpPr/>
          <p:nvPr/>
        </p:nvSpPr>
        <p:spPr>
          <a:xfrm>
            <a:off x="514350" y="1050901"/>
            <a:ext cx="8629650" cy="237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Arial"/>
            </a:endParaRPr>
          </a:p>
        </p:txBody>
      </p:sp>
      <p:sp>
        <p:nvSpPr>
          <p:cNvPr id="9" name="Raven konektor 11"/>
          <p:cNvSpPr/>
          <p:nvPr/>
        </p:nvSpPr>
        <p:spPr>
          <a:xfrm>
            <a:off x="514350" y="1057988"/>
            <a:ext cx="8629650" cy="237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cs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l" defTabSz="914400" rtl="0" fontAlgn="auto" hangingPunct="0">
        <a:lnSpc>
          <a:spcPct val="100000"/>
        </a:lnSpc>
        <a:spcBef>
          <a:spcPts val="0"/>
        </a:spcBef>
        <a:spcAft>
          <a:spcPts val="0"/>
        </a:spcAft>
        <a:buNone/>
        <a:tabLst/>
        <a:defRPr lang="sl-SI" sz="3600" b="0" i="0" u="none" strike="noStrike" kern="1200" cap="all" spc="0" baseline="0">
          <a:solidFill>
            <a:srgbClr val="4E3B30"/>
          </a:solidFill>
          <a:uFillTx/>
          <a:latin typeface="Franklin Gothic Medium"/>
        </a:defRPr>
      </a:lvl1pPr>
    </p:titleStyle>
    <p:bodyStyle>
      <a:lvl1pPr marL="342900" marR="0" lvl="0" indent="-342900" algn="l" defTabSz="914400" rtl="0" fontAlgn="auto" hangingPunct="0">
        <a:lnSpc>
          <a:spcPct val="100000"/>
        </a:lnSpc>
        <a:spcBef>
          <a:spcPts val="800"/>
        </a:spcBef>
        <a:spcAft>
          <a:spcPts val="0"/>
        </a:spcAft>
        <a:buClr>
          <a:srgbClr val="F0A22E"/>
        </a:buClr>
        <a:buSzPct val="70000"/>
        <a:buFont typeface="Wingdings 2" pitchFamily="18"/>
        <a:buChar char=""/>
        <a:tabLst/>
        <a:defRPr lang="sl-SI" sz="3200" b="0" i="0" u="none" strike="noStrike" kern="1200" cap="none" spc="0" baseline="0">
          <a:solidFill>
            <a:srgbClr val="4E3B30"/>
          </a:solidFill>
          <a:uFillTx/>
          <a:latin typeface="Franklin Gothic Book"/>
        </a:defRPr>
      </a:lvl1pPr>
      <a:lvl2pPr marL="742950" marR="0" lvl="1" indent="-285750" algn="l" defTabSz="914400" rtl="0" fontAlgn="auto" hangingPunct="0">
        <a:lnSpc>
          <a:spcPct val="100000"/>
        </a:lnSpc>
        <a:spcBef>
          <a:spcPts val="700"/>
        </a:spcBef>
        <a:spcAft>
          <a:spcPts val="0"/>
        </a:spcAft>
        <a:buClr>
          <a:srgbClr val="F0A22E"/>
        </a:buClr>
        <a:buSzPct val="70000"/>
        <a:buFont typeface="Wingdings 2" pitchFamily="18"/>
        <a:buChar char=""/>
        <a:tabLst/>
        <a:defRPr lang="sl-SI" sz="2800" b="0" i="0" u="none" strike="noStrike" kern="1200" cap="none" spc="0" baseline="0">
          <a:solidFill>
            <a:srgbClr val="4E3B30"/>
          </a:solidFill>
          <a:uFillTx/>
          <a:latin typeface="Franklin Gothic Book"/>
        </a:defRPr>
      </a:lvl2pPr>
      <a:lvl3pPr marL="1143000" marR="0" lvl="2" indent="-228600" algn="l" defTabSz="914400" rtl="0" fontAlgn="auto" hangingPunct="0">
        <a:lnSpc>
          <a:spcPct val="100000"/>
        </a:lnSpc>
        <a:spcBef>
          <a:spcPts val="600"/>
        </a:spcBef>
        <a:spcAft>
          <a:spcPts val="0"/>
        </a:spcAft>
        <a:buClr>
          <a:srgbClr val="F0A22E"/>
        </a:buClr>
        <a:buSzPct val="70000"/>
        <a:buFont typeface="Wingdings 2" pitchFamily="18"/>
        <a:buChar char=""/>
        <a:tabLst/>
        <a:defRPr lang="sl-SI" sz="2400" b="0" i="0" u="none" strike="noStrike" kern="1200" cap="none" spc="0" baseline="0">
          <a:solidFill>
            <a:srgbClr val="4E3B30"/>
          </a:solidFill>
          <a:uFillTx/>
          <a:latin typeface="Franklin Gothic Book"/>
        </a:defRPr>
      </a:lvl3pPr>
      <a:lvl4pPr marL="1600200" marR="0" lvl="3" indent="-228600" algn="l" defTabSz="914400" rtl="0" fontAlgn="auto" hangingPunct="0">
        <a:lnSpc>
          <a:spcPct val="100000"/>
        </a:lnSpc>
        <a:spcBef>
          <a:spcPts val="500"/>
        </a:spcBef>
        <a:spcAft>
          <a:spcPts val="0"/>
        </a:spcAft>
        <a:buClr>
          <a:srgbClr val="F0A22E"/>
        </a:buClr>
        <a:buSzPct val="70000"/>
        <a:buFont typeface="Wingdings 2" pitchFamily="18"/>
        <a:buChar char=""/>
        <a:tabLst/>
        <a:defRPr lang="sl-SI" sz="2000" b="0" i="0" u="none" strike="noStrike" kern="1200" cap="none" spc="0" baseline="0">
          <a:solidFill>
            <a:srgbClr val="4E3B30"/>
          </a:solidFill>
          <a:uFillTx/>
          <a:latin typeface="Franklin Gothic Book"/>
        </a:defRPr>
      </a:lvl4pPr>
      <a:lvl5pPr marL="2057400" marR="0" lvl="4" indent="-228600" algn="l" defTabSz="914400" rtl="0" fontAlgn="auto" hangingPunct="0">
        <a:lnSpc>
          <a:spcPct val="100000"/>
        </a:lnSpc>
        <a:spcBef>
          <a:spcPts val="0"/>
        </a:spcBef>
        <a:spcAft>
          <a:spcPts val="0"/>
        </a:spcAft>
        <a:buClr>
          <a:srgbClr val="F0A22E"/>
        </a:buClr>
        <a:buSzPct val="60000"/>
        <a:buFont typeface="Wingdings 2" pitchFamily="18"/>
        <a:buChar char=""/>
        <a:tabLst/>
        <a:defRPr lang="sl-SI" sz="1800" b="0" i="0" u="none" strike="noStrike" kern="1200" cap="none" spc="0" baseline="0">
          <a:solidFill>
            <a:srgbClr val="4E3B30"/>
          </a:solidFill>
          <a:uFillTx/>
          <a:latin typeface="Franklin Gothic Book"/>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rojstna-karta.si/TRANZITI/Tranzit%20Plutona%20v%20aspektih.html" TargetMode="External"/><Relationship Id="rId3" Type="http://schemas.openxmlformats.org/officeDocument/2006/relationships/hyperlink" Target="http://www.rojstna-karta.si/TRANZITI/Trantit%20Marsa%20v%20aspektih.html" TargetMode="External"/><Relationship Id="rId7" Type="http://schemas.openxmlformats.org/officeDocument/2006/relationships/hyperlink" Target="http://www.rojstna-karta.si/TRANZITI/Tranzit%20Neptuna%20v%20aspektih.html"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rojstna-karta.si/TRANZITI/Tranzit%20Urana%20v%20aspektih.html" TargetMode="External"/><Relationship Id="rId5" Type="http://schemas.openxmlformats.org/officeDocument/2006/relationships/hyperlink" Target="http://www.rojstna-karta.si/TRANZITI/Tranzit%20Saturna%20v%20aspektih.html" TargetMode="External"/><Relationship Id="rId10" Type="http://schemas.openxmlformats.org/officeDocument/2006/relationships/hyperlink" Target="http://www.rojstna-karta.si/opisi_aspektov_marsa.html" TargetMode="External"/><Relationship Id="rId4" Type="http://schemas.openxmlformats.org/officeDocument/2006/relationships/hyperlink" Target="http://www.rojstna-karta.si/TRANZITI/Tranzit%20Jupitra%20v%20aspektih.html" TargetMode="External"/><Relationship Id="rId9" Type="http://schemas.openxmlformats.org/officeDocument/2006/relationships/hyperlink" Target="http://www.rojstna-karta.si/CHIRON/CHIRON.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rojstna-karta.si/TRANZITI/Tranzit%20Urana%20v%20aspektih.html"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rojstna-karta.si/progresiran_mars_v_aspektih.html"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Naslov 1"/>
          <p:cNvSpPr txBox="1">
            <a:spLocks noGrp="1"/>
          </p:cNvSpPr>
          <p:nvPr>
            <p:ph type="ctrTitle"/>
          </p:nvPr>
        </p:nvSpPr>
        <p:spPr>
          <a:xfrm>
            <a:off x="684208" y="549270"/>
            <a:ext cx="7772400" cy="1150936"/>
          </a:xfrm>
        </p:spPr>
        <p:txBody>
          <a:bodyPr/>
          <a:lstStyle/>
          <a:p>
            <a:pPr lvl="0" hangingPunct="1"/>
            <a:r>
              <a:rPr lang="sl-SI" sz="2800" dirty="0">
                <a:solidFill>
                  <a:srgbClr val="A78470"/>
                </a:solidFill>
                <a:latin typeface="Arial Black" pitchFamily="34"/>
              </a:rPr>
              <a:t>Kaj lahko pričakujete naslednja 4 leta</a:t>
            </a:r>
          </a:p>
        </p:txBody>
      </p:sp>
      <p:sp>
        <p:nvSpPr>
          <p:cNvPr id="3" name="Podnaslov 2"/>
          <p:cNvSpPr txBox="1">
            <a:spLocks noGrp="1"/>
          </p:cNvSpPr>
          <p:nvPr>
            <p:ph type="subTitle" idx="1"/>
          </p:nvPr>
        </p:nvSpPr>
        <p:spPr>
          <a:xfrm>
            <a:off x="1258891" y="1700217"/>
            <a:ext cx="6400800" cy="1752603"/>
          </a:xfrm>
        </p:spPr>
        <p:txBody>
          <a:bodyPr/>
          <a:lstStyle/>
          <a:p>
            <a:pPr lvl="0" hangingPunct="1">
              <a:lnSpc>
                <a:spcPct val="80000"/>
              </a:lnSpc>
              <a:spcBef>
                <a:spcPts val="200"/>
              </a:spcBef>
            </a:pPr>
            <a:r>
              <a:rPr lang="sl-SI" sz="700" b="1">
                <a:solidFill>
                  <a:srgbClr val="A78470"/>
                </a:solidFill>
              </a:rPr>
              <a:t>Sestavite časovni koledar z listi skupaj:</a:t>
            </a:r>
          </a:p>
          <a:p>
            <a:pPr lvl="0" hangingPunct="1">
              <a:lnSpc>
                <a:spcPct val="80000"/>
              </a:lnSpc>
              <a:spcBef>
                <a:spcPts val="200"/>
              </a:spcBef>
            </a:pPr>
            <a:r>
              <a:rPr lang="sl-SI" sz="700" b="1"/>
              <a:t/>
            </a:r>
            <a:br>
              <a:rPr lang="sl-SI" sz="700" b="1"/>
            </a:br>
            <a:r>
              <a:rPr lang="sl-SI" sz="700"/>
              <a:t>Tranzitni bari so naloženi na tak način, da se nadaljujejo v isti liniji na naslednji ali predhodni strani. Zato je mogoče napraviti neprekinjen koledar za celotno obdobje v preučevanje. Če želite to naredite tako, da odrežete levi rob na vsakem listu na začetku časovne skale in zlepite skupaj prejšnji in naslednji list.</a:t>
            </a:r>
          </a:p>
          <a:p>
            <a:pPr lvl="0" hangingPunct="1">
              <a:lnSpc>
                <a:spcPct val="80000"/>
              </a:lnSpc>
              <a:spcBef>
                <a:spcPts val="200"/>
              </a:spcBef>
            </a:pPr>
            <a:r>
              <a:rPr lang="sl-SI" sz="700">
                <a:solidFill>
                  <a:srgbClr val="000000"/>
                </a:solidFill>
              </a:rPr>
              <a:t>Ko sestavite 2, 3 in 4 list dobite obdobje 4,5 let.</a:t>
            </a:r>
          </a:p>
          <a:p>
            <a:pPr lvl="0" hangingPunct="1">
              <a:lnSpc>
                <a:spcPct val="80000"/>
              </a:lnSpc>
              <a:spcBef>
                <a:spcPts val="200"/>
              </a:spcBef>
            </a:pPr>
            <a:endParaRPr lang="sl-SI" sz="700"/>
          </a:p>
        </p:txBody>
      </p:sp>
      <p:pic>
        <p:nvPicPr>
          <p:cNvPr id="4" name="Slika 3" descr="Slika4-ZGORAJ 2 STRAN.png"/>
          <p:cNvPicPr>
            <a:picLocks noChangeAspect="1"/>
          </p:cNvPicPr>
          <p:nvPr/>
        </p:nvPicPr>
        <p:blipFill>
          <a:blip r:embed="rId2" cstate="print"/>
          <a:srcRect/>
          <a:stretch>
            <a:fillRect/>
          </a:stretch>
        </p:blipFill>
        <p:spPr>
          <a:xfrm>
            <a:off x="179386" y="3716341"/>
            <a:ext cx="3024185" cy="966785"/>
          </a:xfrm>
          <a:prstGeom prst="rect">
            <a:avLst/>
          </a:prstGeom>
          <a:noFill/>
          <a:ln>
            <a:noFill/>
          </a:ln>
        </p:spPr>
      </p:pic>
      <p:pic>
        <p:nvPicPr>
          <p:cNvPr id="5" name="Slika 5" descr="Slika5- ZGORAJ 3 STRAN.png"/>
          <p:cNvPicPr>
            <a:picLocks noChangeAspect="1"/>
          </p:cNvPicPr>
          <p:nvPr/>
        </p:nvPicPr>
        <p:blipFill>
          <a:blip r:embed="rId3" cstate="print"/>
          <a:srcRect/>
          <a:stretch>
            <a:fillRect/>
          </a:stretch>
        </p:blipFill>
        <p:spPr>
          <a:xfrm>
            <a:off x="3203572" y="3716341"/>
            <a:ext cx="3024185" cy="942975"/>
          </a:xfrm>
          <a:prstGeom prst="rect">
            <a:avLst/>
          </a:prstGeom>
          <a:noFill/>
          <a:ln>
            <a:noFill/>
          </a:ln>
        </p:spPr>
      </p:pic>
      <p:pic>
        <p:nvPicPr>
          <p:cNvPr id="6" name="Slika 6" descr="Slika6-ZGORAJ 4 STRAN.png"/>
          <p:cNvPicPr>
            <a:picLocks noChangeAspect="1"/>
          </p:cNvPicPr>
          <p:nvPr/>
        </p:nvPicPr>
        <p:blipFill>
          <a:blip r:embed="rId4" cstate="print"/>
          <a:srcRect/>
          <a:stretch>
            <a:fillRect/>
          </a:stretch>
        </p:blipFill>
        <p:spPr>
          <a:xfrm>
            <a:off x="6084883" y="4724403"/>
            <a:ext cx="2914650" cy="925509"/>
          </a:xfrm>
          <a:prstGeom prst="rect">
            <a:avLst/>
          </a:prstGeom>
          <a:noFill/>
          <a:ln>
            <a:noFill/>
          </a:ln>
        </p:spPr>
      </p:pic>
      <p:sp>
        <p:nvSpPr>
          <p:cNvPr id="7" name="PoljeZBesedilom 7"/>
          <p:cNvSpPr txBox="1"/>
          <p:nvPr/>
        </p:nvSpPr>
        <p:spPr>
          <a:xfrm>
            <a:off x="900117" y="5157792"/>
            <a:ext cx="681035" cy="368302"/>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800" b="0" i="0" u="none" strike="noStrike" kern="1200" cap="none" spc="0" baseline="0">
                <a:solidFill>
                  <a:srgbClr val="000000"/>
                </a:solidFill>
                <a:uFillTx/>
                <a:latin typeface="Calibri" pitchFamily="34"/>
                <a:cs typeface="Arial"/>
              </a:rPr>
              <a:t>2. list</a:t>
            </a:r>
          </a:p>
        </p:txBody>
      </p:sp>
      <p:sp>
        <p:nvSpPr>
          <p:cNvPr id="8" name="PoljeZBesedilom 8"/>
          <p:cNvSpPr txBox="1"/>
          <p:nvPr/>
        </p:nvSpPr>
        <p:spPr>
          <a:xfrm>
            <a:off x="3708404" y="5084758"/>
            <a:ext cx="681035" cy="369883"/>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800" b="0" i="0" u="none" strike="noStrike" kern="1200" cap="none" spc="0" baseline="0">
                <a:solidFill>
                  <a:srgbClr val="000000"/>
                </a:solidFill>
                <a:uFillTx/>
                <a:latin typeface="Calibri" pitchFamily="34"/>
                <a:cs typeface="Arial"/>
              </a:rPr>
              <a:t>3. list</a:t>
            </a:r>
          </a:p>
        </p:txBody>
      </p:sp>
      <p:sp>
        <p:nvSpPr>
          <p:cNvPr id="9" name="PoljeZBesedilom 9"/>
          <p:cNvSpPr txBox="1"/>
          <p:nvPr/>
        </p:nvSpPr>
        <p:spPr>
          <a:xfrm>
            <a:off x="7308854" y="5949945"/>
            <a:ext cx="681035" cy="36830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800" b="0" i="0" u="none" strike="noStrike" kern="1200" cap="none" spc="0" baseline="0">
                <a:solidFill>
                  <a:srgbClr val="000000"/>
                </a:solidFill>
                <a:uFillTx/>
                <a:latin typeface="Calibri" pitchFamily="34"/>
                <a:cs typeface="Arial"/>
              </a:rPr>
              <a:t>4. list</a:t>
            </a:r>
          </a:p>
        </p:txBody>
      </p:sp>
      <p:sp>
        <p:nvSpPr>
          <p:cNvPr id="10" name="Puščica dol 10"/>
          <p:cNvSpPr/>
          <p:nvPr/>
        </p:nvSpPr>
        <p:spPr>
          <a:xfrm rot="10799991">
            <a:off x="7380287" y="4437061"/>
            <a:ext cx="268284" cy="546097"/>
          </a:xfrm>
          <a:custGeom>
            <a:avLst>
              <a:gd name="f0" fmla="val 16294"/>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21600 0 f22"/>
              <a:gd name="f30" fmla="*/ f21 f12 1"/>
              <a:gd name="f31" fmla="*/ f22 f13 1"/>
              <a:gd name="f32" fmla="+- f25 0 f3"/>
              <a:gd name="f33" fmla="+- f26 0 f3"/>
              <a:gd name="f34" fmla="*/ 0 f27 1"/>
              <a:gd name="f35" fmla="*/ 21600 f27 1"/>
              <a:gd name="f36" fmla="*/ f29 f21 1"/>
              <a:gd name="f37" fmla="*/ f28 f12 1"/>
              <a:gd name="f38" fmla="*/ f36 1 10800"/>
              <a:gd name="f39" fmla="*/ f34 1 f27"/>
              <a:gd name="f40" fmla="*/ f35 1 f27"/>
              <a:gd name="f41" fmla="+- f22 f38 0"/>
              <a:gd name="f42" fmla="*/ f39 f13 1"/>
              <a:gd name="f43" fmla="*/ f39 f12 1"/>
              <a:gd name="f44" fmla="*/ f40 f12 1"/>
              <a:gd name="f45" fmla="*/ f41 f13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5"/>
            <a:pathLst>
              <a:path w="21600" h="21600">
                <a:moveTo>
                  <a:pt x="f21" y="f7"/>
                </a:moveTo>
                <a:lnTo>
                  <a:pt x="f21" y="f22"/>
                </a:lnTo>
                <a:lnTo>
                  <a:pt x="f7" y="f22"/>
                </a:lnTo>
                <a:lnTo>
                  <a:pt x="f9" y="f8"/>
                </a:lnTo>
                <a:lnTo>
                  <a:pt x="f8" y="f22"/>
                </a:lnTo>
                <a:lnTo>
                  <a:pt x="f28" y="f22"/>
                </a:lnTo>
                <a:lnTo>
                  <a:pt x="f28" y="f7"/>
                </a:lnTo>
                <a:close/>
              </a:path>
            </a:pathLst>
          </a:custGeom>
          <a:solidFill>
            <a:srgbClr val="F0A22E"/>
          </a:solidFill>
          <a:ln w="25402">
            <a:solidFill>
              <a:srgbClr val="B0761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800" b="0" i="0" u="none" strike="noStrike" kern="1200" cap="none" spc="0" baseline="0">
              <a:solidFill>
                <a:srgbClr val="FFFFFF"/>
              </a:solidFill>
              <a:uFillTx/>
              <a:latin typeface="Franklin Gothic Book"/>
            </a:endParaRPr>
          </a:p>
        </p:txBody>
      </p:sp>
      <p:pic>
        <p:nvPicPr>
          <p:cNvPr id="11" name="Slika 11" descr="Slika5- ZGORAJ 3 STRAN.png"/>
          <p:cNvPicPr>
            <a:picLocks noChangeAspect="1"/>
          </p:cNvPicPr>
          <p:nvPr/>
        </p:nvPicPr>
        <p:blipFill>
          <a:blip r:embed="rId3" cstate="print"/>
          <a:srcRect/>
          <a:stretch>
            <a:fillRect/>
          </a:stretch>
        </p:blipFill>
        <p:spPr>
          <a:xfrm>
            <a:off x="3132140" y="5589590"/>
            <a:ext cx="3024185" cy="941383"/>
          </a:xfrm>
          <a:prstGeom prst="rect">
            <a:avLst/>
          </a:prstGeom>
          <a:noFill/>
          <a:ln>
            <a:noFill/>
          </a:ln>
        </p:spPr>
      </p:pic>
      <p:sp>
        <p:nvSpPr>
          <p:cNvPr id="12" name="Puščica dol 12"/>
          <p:cNvSpPr/>
          <p:nvPr/>
        </p:nvSpPr>
        <p:spPr>
          <a:xfrm rot="10799991">
            <a:off x="4787899" y="4941893"/>
            <a:ext cx="268284" cy="546097"/>
          </a:xfrm>
          <a:custGeom>
            <a:avLst>
              <a:gd name="f0" fmla="val 16294"/>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21600 0 f22"/>
              <a:gd name="f30" fmla="*/ f21 f12 1"/>
              <a:gd name="f31" fmla="*/ f22 f13 1"/>
              <a:gd name="f32" fmla="+- f25 0 f3"/>
              <a:gd name="f33" fmla="+- f26 0 f3"/>
              <a:gd name="f34" fmla="*/ 0 f27 1"/>
              <a:gd name="f35" fmla="*/ 21600 f27 1"/>
              <a:gd name="f36" fmla="*/ f29 f21 1"/>
              <a:gd name="f37" fmla="*/ f28 f12 1"/>
              <a:gd name="f38" fmla="*/ f36 1 10800"/>
              <a:gd name="f39" fmla="*/ f34 1 f27"/>
              <a:gd name="f40" fmla="*/ f35 1 f27"/>
              <a:gd name="f41" fmla="+- f22 f38 0"/>
              <a:gd name="f42" fmla="*/ f39 f13 1"/>
              <a:gd name="f43" fmla="*/ f39 f12 1"/>
              <a:gd name="f44" fmla="*/ f40 f12 1"/>
              <a:gd name="f45" fmla="*/ f41 f13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5"/>
            <a:pathLst>
              <a:path w="21600" h="21600">
                <a:moveTo>
                  <a:pt x="f21" y="f7"/>
                </a:moveTo>
                <a:lnTo>
                  <a:pt x="f21" y="f22"/>
                </a:lnTo>
                <a:lnTo>
                  <a:pt x="f7" y="f22"/>
                </a:lnTo>
                <a:lnTo>
                  <a:pt x="f9" y="f8"/>
                </a:lnTo>
                <a:lnTo>
                  <a:pt x="f8" y="f22"/>
                </a:lnTo>
                <a:lnTo>
                  <a:pt x="f28" y="f22"/>
                </a:lnTo>
                <a:lnTo>
                  <a:pt x="f28" y="f7"/>
                </a:lnTo>
                <a:close/>
              </a:path>
            </a:pathLst>
          </a:custGeom>
          <a:solidFill>
            <a:srgbClr val="F0A22E"/>
          </a:solidFill>
          <a:ln w="25402">
            <a:solidFill>
              <a:srgbClr val="B0761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800" b="0" i="0" u="none" strike="noStrike" kern="1200" cap="none" spc="0" baseline="0">
              <a:solidFill>
                <a:srgbClr val="FFFFFF"/>
              </a:solidFill>
              <a:uFillTx/>
              <a:latin typeface="Franklin Gothic Book"/>
            </a:endParaRPr>
          </a:p>
        </p:txBody>
      </p:sp>
      <p:sp>
        <p:nvSpPr>
          <p:cNvPr id="13" name="PoljeZBesedilom 13"/>
          <p:cNvSpPr txBox="1"/>
          <p:nvPr/>
        </p:nvSpPr>
        <p:spPr>
          <a:xfrm>
            <a:off x="2051054" y="5229225"/>
            <a:ext cx="1230316" cy="276221"/>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200" b="1" i="0" u="none" strike="noStrike" kern="1200" cap="none" spc="0" baseline="0">
                <a:solidFill>
                  <a:srgbClr val="3B2C24"/>
                </a:solidFill>
                <a:uFillTx/>
                <a:latin typeface="Franklin Gothic Book"/>
              </a:rPr>
              <a:t>Zlepljeno skupaj</a:t>
            </a:r>
          </a:p>
        </p:txBody>
      </p:sp>
      <p:cxnSp>
        <p:nvCxnSpPr>
          <p:cNvPr id="14" name="Raven puščični konektor 15"/>
          <p:cNvCxnSpPr>
            <a:stCxn id="13" idx="0"/>
          </p:cNvCxnSpPr>
          <p:nvPr/>
        </p:nvCxnSpPr>
        <p:spPr>
          <a:xfrm rot="5400013" flipH="1" flipV="1">
            <a:off x="2682878" y="4708529"/>
            <a:ext cx="504821" cy="536569"/>
          </a:xfrm>
          <a:prstGeom prst="straightConnector1">
            <a:avLst/>
          </a:prstGeom>
          <a:noFill/>
          <a:ln w="10003">
            <a:solidFill>
              <a:srgbClr val="F0A22E"/>
            </a:solidFill>
            <a:prstDash val="solid"/>
            <a:tailEnd type="arrow"/>
          </a:ln>
        </p:spPr>
      </p:cxnSp>
      <p:sp>
        <p:nvSpPr>
          <p:cNvPr id="15" name="PoljeZBesedilom 16"/>
          <p:cNvSpPr txBox="1"/>
          <p:nvPr/>
        </p:nvSpPr>
        <p:spPr>
          <a:xfrm>
            <a:off x="6948489" y="4149720"/>
            <a:ext cx="1073148" cy="276221"/>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200" b="1" i="0" u="none" strike="noStrike" kern="1200" cap="none" spc="0" baseline="0">
                <a:solidFill>
                  <a:srgbClr val="3B2C24"/>
                </a:solidFill>
                <a:uFillTx/>
                <a:latin typeface="Franklin Gothic Book"/>
              </a:rPr>
              <a:t>Zlepite skupaj</a:t>
            </a:r>
          </a:p>
        </p:txBody>
      </p:sp>
      <p:cxnSp>
        <p:nvCxnSpPr>
          <p:cNvPr id="16" name="Raven puščični konektor 19"/>
          <p:cNvCxnSpPr>
            <a:endCxn id="15" idx="1"/>
          </p:cNvCxnSpPr>
          <p:nvPr/>
        </p:nvCxnSpPr>
        <p:spPr>
          <a:xfrm>
            <a:off x="6084883" y="4149720"/>
            <a:ext cx="863606" cy="138121"/>
          </a:xfrm>
          <a:prstGeom prst="straightConnector1">
            <a:avLst/>
          </a:prstGeom>
          <a:noFill/>
          <a:ln w="10003">
            <a:solidFill>
              <a:srgbClr val="F0A22E"/>
            </a:solidFill>
            <a:prstDash val="solid"/>
            <a:tailEnd type="arrow"/>
          </a:ln>
        </p:spPr>
      </p:cxnSp>
      <p:cxnSp>
        <p:nvCxnSpPr>
          <p:cNvPr id="17" name="Raven puščični konektor 21"/>
          <p:cNvCxnSpPr/>
          <p:nvPr/>
        </p:nvCxnSpPr>
        <p:spPr>
          <a:xfrm flipV="1">
            <a:off x="6084883" y="4437061"/>
            <a:ext cx="935038" cy="755652"/>
          </a:xfrm>
          <a:prstGeom prst="straightConnector1">
            <a:avLst/>
          </a:prstGeom>
          <a:noFill/>
          <a:ln w="10003">
            <a:solidFill>
              <a:srgbClr val="F0A22E"/>
            </a:solidFill>
            <a:prstDash val="solid"/>
            <a:tailEnd type="arrow"/>
          </a:ln>
        </p:spPr>
      </p:cxnSp>
      <p:sp>
        <p:nvSpPr>
          <p:cNvPr id="18" name="Ograda številke diapozitiva 17"/>
          <p:cNvSpPr txBox="1"/>
          <p:nvPr/>
        </p:nvSpPr>
        <p:spPr>
          <a:xfrm>
            <a:off x="8229600" y="6473823"/>
            <a:ext cx="758823" cy="2476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ECCB50-E793-4583-9B18-E0353AAD6D52}" type="slidenum">
              <a:t>1</a:t>
            </a:fld>
            <a:endParaRPr lang="sl-SI" sz="1200" b="0" i="0" u="none" strike="noStrike" kern="1200" cap="none" spc="0" baseline="0">
              <a:solidFill>
                <a:srgbClr val="D38E27"/>
              </a:solidFill>
              <a:uFillTx/>
              <a:latin typeface="Arial"/>
              <a:cs typeface="Aria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Naslov 1"/>
          <p:cNvSpPr txBox="1">
            <a:spLocks noGrp="1"/>
          </p:cNvSpPr>
          <p:nvPr>
            <p:ph type="title"/>
          </p:nvPr>
        </p:nvSpPr>
        <p:spPr>
          <a:xfrm>
            <a:off x="179515" y="260649"/>
            <a:ext cx="3528395" cy="1080116"/>
          </a:xfrm>
        </p:spPr>
        <p:txBody>
          <a:bodyPr/>
          <a:lstStyle/>
          <a:p>
            <a:pPr lvl="0" hangingPunct="1"/>
            <a:r>
              <a:rPr lang="sl-SI" sz="1200"/>
              <a:t>Upoštevajte, da je prvi planet v tranzitu, drugi pa v vaši natalni karti. Torej, če veste, kje v vaši karti se drugi planet nahaja, povežite to področje z opisom ali dodajte stavek, ki pripada hiši</a:t>
            </a:r>
          </a:p>
        </p:txBody>
      </p:sp>
      <p:sp>
        <p:nvSpPr>
          <p:cNvPr id="3" name="Ograda besedila 2"/>
          <p:cNvSpPr txBox="1">
            <a:spLocks noGrp="1"/>
          </p:cNvSpPr>
          <p:nvPr>
            <p:ph type="body" idx="2"/>
          </p:nvPr>
        </p:nvSpPr>
        <p:spPr>
          <a:xfrm>
            <a:off x="395285" y="1484308"/>
            <a:ext cx="3008311" cy="5113333"/>
          </a:xfrm>
        </p:spPr>
        <p:txBody>
          <a:bodyPr/>
          <a:lstStyle/>
          <a:p>
            <a:pPr lvl="0" hangingPunct="1"/>
            <a:r>
              <a:rPr lang="sl-SI"/>
              <a:t>Pri vsakem opisu določenega aspekta lahko dodate stavek, ki p</a:t>
            </a:r>
          </a:p>
        </p:txBody>
      </p:sp>
      <p:sp>
        <p:nvSpPr>
          <p:cNvPr id="4" name="Ograda vsebine 3"/>
          <p:cNvSpPr txBox="1">
            <a:spLocks noGrp="1"/>
          </p:cNvSpPr>
          <p:nvPr>
            <p:ph idx="1"/>
          </p:nvPr>
        </p:nvSpPr>
        <p:spPr>
          <a:xfrm>
            <a:off x="3348039" y="260347"/>
            <a:ext cx="5567360" cy="6408736"/>
          </a:xfrm>
        </p:spPr>
        <p:txBody>
          <a:bodyPr/>
          <a:lstStyle/>
          <a:p>
            <a:pPr lvl="0" hangingPunct="1">
              <a:spcBef>
                <a:spcPts val="200"/>
              </a:spcBef>
            </a:pPr>
            <a:r>
              <a:rPr lang="sl-SI" sz="800">
                <a:latin typeface="Arial"/>
                <a:cs typeface="Arial"/>
              </a:rPr>
              <a:t>Natalni planet vključen v tranzit je v </a:t>
            </a:r>
            <a:r>
              <a:rPr lang="sl-SI" sz="800" b="1">
                <a:latin typeface="Arial"/>
                <a:cs typeface="Arial"/>
              </a:rPr>
              <a:t>1 hiši. </a:t>
            </a:r>
            <a:r>
              <a:rPr lang="sl-SI" sz="800">
                <a:latin typeface="Arial"/>
                <a:cs typeface="Arial"/>
              </a:rPr>
              <a:t/>
            </a:r>
            <a:br>
              <a:rPr lang="sl-SI" sz="800">
                <a:latin typeface="Arial"/>
                <a:cs typeface="Arial"/>
              </a:rPr>
            </a:br>
            <a:r>
              <a:rPr lang="sl-SI" sz="800">
                <a:latin typeface="Arial"/>
                <a:cs typeface="Arial"/>
              </a:rPr>
              <a:t>To pomeni , da se zadev nanašajo na tvoj izgled, tvojo osebnost in kako se prikazuješ drugim.</a:t>
            </a:r>
            <a:r>
              <a:rPr lang="sl-SI" sz="800" b="1">
                <a:latin typeface="Arial"/>
                <a:cs typeface="Arial"/>
              </a:rPr>
              <a:t> </a:t>
            </a:r>
            <a:endParaRPr lang="sl-SI" sz="800">
              <a:latin typeface="Arial"/>
              <a:cs typeface="Arial"/>
            </a:endParaRPr>
          </a:p>
          <a:p>
            <a:pPr lvl="0" hangingPunct="1">
              <a:spcBef>
                <a:spcPts val="200"/>
              </a:spcBef>
            </a:pPr>
            <a:r>
              <a:rPr lang="sl-SI" sz="800">
                <a:latin typeface="Arial"/>
                <a:cs typeface="Arial"/>
              </a:rPr>
              <a:t/>
            </a:r>
            <a:br>
              <a:rPr lang="sl-SI" sz="800">
                <a:latin typeface="Arial"/>
                <a:cs typeface="Arial"/>
              </a:rPr>
            </a:br>
            <a:r>
              <a:rPr lang="sl-SI" sz="800">
                <a:latin typeface="Arial"/>
                <a:cs typeface="Arial"/>
              </a:rPr>
              <a:t>Natalni planet vključen v tranzit je v </a:t>
            </a:r>
            <a:r>
              <a:rPr lang="sl-SI" sz="800" b="1">
                <a:latin typeface="Arial"/>
                <a:cs typeface="Arial"/>
              </a:rPr>
              <a:t>2 hiši</a:t>
            </a:r>
            <a:r>
              <a:rPr lang="sl-SI" sz="800">
                <a:latin typeface="Arial"/>
                <a:cs typeface="Arial"/>
              </a:rPr>
              <a:t>. </a:t>
            </a:r>
            <a:br>
              <a:rPr lang="sl-SI" sz="800">
                <a:latin typeface="Arial"/>
                <a:cs typeface="Arial"/>
              </a:rPr>
            </a:br>
            <a:r>
              <a:rPr lang="sl-SI" sz="800">
                <a:latin typeface="Arial"/>
                <a:cs typeface="Arial"/>
              </a:rPr>
              <a:t>To je direktno povezano z načinom s katerim služiš za življenje, tvojim osebnim financam, tvoj prihodek in denar, ki ga zaslužiš. Torej, je verjetno, da se to obdobje  sovpada s spremembo tvojega materialnega življenja.</a:t>
            </a:r>
          </a:p>
          <a:p>
            <a:pPr lvl="0" hangingPunct="1">
              <a:spcBef>
                <a:spcPts val="200"/>
              </a:spcBef>
            </a:pPr>
            <a:r>
              <a:rPr lang="sl-SI" sz="800">
                <a:latin typeface="Arial"/>
                <a:cs typeface="Arial"/>
              </a:rPr>
              <a:t/>
            </a:r>
            <a:br>
              <a:rPr lang="sl-SI" sz="800">
                <a:latin typeface="Arial"/>
                <a:cs typeface="Arial"/>
              </a:rPr>
            </a:br>
            <a:r>
              <a:rPr lang="sl-SI" sz="800">
                <a:latin typeface="Arial"/>
                <a:cs typeface="Arial"/>
              </a:rPr>
              <a:t>Natalni planet vključen v tranzit je v </a:t>
            </a:r>
            <a:r>
              <a:rPr lang="sl-SI" sz="800" b="1">
                <a:latin typeface="Arial"/>
                <a:cs typeface="Arial"/>
              </a:rPr>
              <a:t>3 hiši</a:t>
            </a:r>
            <a:r>
              <a:rPr lang="sl-SI" sz="800">
                <a:latin typeface="Arial"/>
                <a:cs typeface="Arial"/>
              </a:rPr>
              <a:t>. </a:t>
            </a:r>
            <a:br>
              <a:rPr lang="sl-SI" sz="800">
                <a:latin typeface="Arial"/>
                <a:cs typeface="Arial"/>
              </a:rPr>
            </a:br>
            <a:r>
              <a:rPr lang="sl-SI" sz="800">
                <a:latin typeface="Arial"/>
                <a:cs typeface="Arial"/>
              </a:rPr>
              <a:t>To je bolj ali manj povezano s kratkimi izleti, študijem, odnosi z bližnjimi prijatelji ali sorodniki, vsakdanjimi kontakti in komunikacijami v splošnem.</a:t>
            </a:r>
          </a:p>
          <a:p>
            <a:pPr lvl="0" hangingPunct="1">
              <a:spcBef>
                <a:spcPts val="200"/>
              </a:spcBef>
            </a:pPr>
            <a:r>
              <a:rPr lang="sl-SI" sz="800">
                <a:latin typeface="Arial"/>
                <a:cs typeface="Arial"/>
              </a:rPr>
              <a:t/>
            </a:r>
            <a:br>
              <a:rPr lang="sl-SI" sz="800">
                <a:latin typeface="Arial"/>
                <a:cs typeface="Arial"/>
              </a:rPr>
            </a:br>
            <a:r>
              <a:rPr lang="sl-SI" sz="800">
                <a:latin typeface="Arial"/>
                <a:cs typeface="Arial"/>
              </a:rPr>
              <a:t>Natalni planet vključen v tranzit je v </a:t>
            </a:r>
            <a:r>
              <a:rPr lang="sl-SI" sz="800" b="1">
                <a:latin typeface="Arial"/>
                <a:cs typeface="Arial"/>
              </a:rPr>
              <a:t>4 hiši</a:t>
            </a:r>
            <a:r>
              <a:rPr lang="sl-SI" sz="800">
                <a:latin typeface="Arial"/>
                <a:cs typeface="Arial"/>
              </a:rPr>
              <a:t>, </a:t>
            </a:r>
            <a:br>
              <a:rPr lang="sl-SI" sz="800">
                <a:latin typeface="Arial"/>
                <a:cs typeface="Arial"/>
              </a:rPr>
            </a:br>
            <a:r>
              <a:rPr lang="sl-SI" sz="800">
                <a:latin typeface="Arial"/>
                <a:cs typeface="Arial"/>
              </a:rPr>
              <a:t>hiši tvoje družine, tvojega doma, tvojih korenin ali tvojega resničnega  posestva. Torej, te zadeve bodo verjetno  na dnevnem redu skozi to obdobje.</a:t>
            </a:r>
          </a:p>
          <a:p>
            <a:pPr lvl="0" hangingPunct="1">
              <a:spcBef>
                <a:spcPts val="200"/>
              </a:spcBef>
            </a:pPr>
            <a:endParaRPr lang="sl-SI" sz="800">
              <a:latin typeface="Arial"/>
              <a:cs typeface="Arial"/>
            </a:endParaRPr>
          </a:p>
          <a:p>
            <a:pPr lvl="0" hangingPunct="1">
              <a:spcBef>
                <a:spcPts val="200"/>
              </a:spcBef>
            </a:pPr>
            <a:r>
              <a:rPr lang="sl-SI" sz="800">
                <a:latin typeface="Arial"/>
                <a:cs typeface="Arial"/>
              </a:rPr>
              <a:t>Natalni planet vključen v tranzit je v </a:t>
            </a:r>
            <a:r>
              <a:rPr lang="sl-SI" sz="800" b="1">
                <a:latin typeface="Arial"/>
                <a:cs typeface="Arial"/>
              </a:rPr>
              <a:t>5 hiši. </a:t>
            </a:r>
            <a:r>
              <a:rPr lang="sl-SI" sz="800">
                <a:latin typeface="Arial"/>
                <a:cs typeface="Arial"/>
              </a:rPr>
              <a:t/>
            </a:r>
            <a:br>
              <a:rPr lang="sl-SI" sz="800">
                <a:latin typeface="Arial"/>
                <a:cs typeface="Arial"/>
              </a:rPr>
            </a:br>
            <a:r>
              <a:rPr lang="sl-SI" sz="800">
                <a:latin typeface="Arial"/>
                <a:cs typeface="Arial"/>
              </a:rPr>
              <a:t>To ima opraviti ali z otroki, romanco, špekulacijami, igre na srečo, zabavo, kreativnostjo, umetniškimi prizadevanji, športom.</a:t>
            </a:r>
          </a:p>
          <a:p>
            <a:pPr lvl="0" hangingPunct="1">
              <a:spcBef>
                <a:spcPts val="200"/>
              </a:spcBef>
            </a:pPr>
            <a:endParaRPr lang="sl-SI" sz="800">
              <a:latin typeface="Arial"/>
              <a:cs typeface="Arial"/>
            </a:endParaRPr>
          </a:p>
          <a:p>
            <a:pPr lvl="0" hangingPunct="1">
              <a:spcBef>
                <a:spcPts val="200"/>
              </a:spcBef>
            </a:pPr>
            <a:r>
              <a:rPr lang="sl-SI" sz="800">
                <a:latin typeface="Arial"/>
                <a:cs typeface="Arial"/>
              </a:rPr>
              <a:t>Natalni planet vključen v tranzit je v </a:t>
            </a:r>
            <a:r>
              <a:rPr lang="sl-SI" sz="800" b="1">
                <a:latin typeface="Arial"/>
                <a:cs typeface="Arial"/>
              </a:rPr>
              <a:t>6 hiši.</a:t>
            </a:r>
            <a:r>
              <a:rPr lang="sl-SI" sz="800">
                <a:latin typeface="Arial"/>
                <a:cs typeface="Arial"/>
              </a:rPr>
              <a:t> </a:t>
            </a:r>
            <a:br>
              <a:rPr lang="sl-SI" sz="800">
                <a:latin typeface="Arial"/>
                <a:cs typeface="Arial"/>
              </a:rPr>
            </a:br>
            <a:r>
              <a:rPr lang="sl-SI" sz="800">
                <a:latin typeface="Arial"/>
                <a:cs typeface="Arial"/>
              </a:rPr>
              <a:t>To ima opraviti z dnevnim življenjem, zdravjem, služenjem drugim, delom in atmosfero s sodelavci ali z ljudmi podrejenimi tvoji odgovornosti. Torej je verjetno, da bodo te teme pod vplivom s tem tranzitom.</a:t>
            </a:r>
          </a:p>
          <a:p>
            <a:pPr lvl="0" hangingPunct="1">
              <a:spcBef>
                <a:spcPts val="200"/>
              </a:spcBef>
            </a:pPr>
            <a:endParaRPr lang="sl-SI" sz="800">
              <a:latin typeface="Arial"/>
              <a:cs typeface="Arial"/>
            </a:endParaRPr>
          </a:p>
          <a:p>
            <a:pPr lvl="0" hangingPunct="1">
              <a:spcBef>
                <a:spcPts val="200"/>
              </a:spcBef>
            </a:pPr>
            <a:r>
              <a:rPr lang="sl-SI" sz="800">
                <a:latin typeface="Arial"/>
                <a:cs typeface="Arial"/>
              </a:rPr>
              <a:t>Natalni planet vključen v tranzit je v </a:t>
            </a:r>
            <a:r>
              <a:rPr lang="sl-SI" sz="800" b="1">
                <a:latin typeface="Arial"/>
                <a:cs typeface="Arial"/>
              </a:rPr>
              <a:t>7 hiši</a:t>
            </a:r>
            <a:r>
              <a:rPr lang="sl-SI" sz="800">
                <a:latin typeface="Arial"/>
                <a:cs typeface="Arial"/>
              </a:rPr>
              <a:t> </a:t>
            </a:r>
            <a:br>
              <a:rPr lang="sl-SI" sz="800">
                <a:latin typeface="Arial"/>
                <a:cs typeface="Arial"/>
              </a:rPr>
            </a:br>
            <a:r>
              <a:rPr lang="sl-SI" sz="800">
                <a:latin typeface="Arial"/>
                <a:cs typeface="Arial"/>
              </a:rPr>
              <a:t>To je hiša drugih ljudi, pogodbe, zveze – vključno poroka v nekaterih primerih. To obdobje prinese dinamična srečanja ali kontakte, ki lahko vplivajo na tvoje zakonsko življenje.</a:t>
            </a:r>
          </a:p>
          <a:p>
            <a:pPr lvl="0" hangingPunct="1">
              <a:spcBef>
                <a:spcPts val="200"/>
              </a:spcBef>
            </a:pPr>
            <a:r>
              <a:rPr lang="sl-SI" sz="800">
                <a:latin typeface="Arial"/>
                <a:cs typeface="Arial"/>
              </a:rPr>
              <a:t/>
            </a:r>
            <a:br>
              <a:rPr lang="sl-SI" sz="800">
                <a:latin typeface="Arial"/>
                <a:cs typeface="Arial"/>
              </a:rPr>
            </a:br>
            <a:r>
              <a:rPr lang="sl-SI" sz="800">
                <a:latin typeface="Arial"/>
                <a:cs typeface="Arial"/>
              </a:rPr>
              <a:t>Natalni planet vključen v tranzit je v </a:t>
            </a:r>
            <a:r>
              <a:rPr lang="sl-SI" sz="800" b="1">
                <a:latin typeface="Arial"/>
                <a:cs typeface="Arial"/>
              </a:rPr>
              <a:t>8 hiši</a:t>
            </a:r>
            <a:r>
              <a:rPr lang="sl-SI" sz="800">
                <a:latin typeface="Arial"/>
                <a:cs typeface="Arial"/>
              </a:rPr>
              <a:t>,</a:t>
            </a:r>
          </a:p>
          <a:p>
            <a:pPr lvl="0" hangingPunct="1">
              <a:spcBef>
                <a:spcPts val="200"/>
              </a:spcBef>
            </a:pPr>
            <a:r>
              <a:rPr lang="sl-SI" sz="800">
                <a:latin typeface="Arial"/>
                <a:cs typeface="Arial"/>
              </a:rPr>
              <a:t>ki simbolizira strast, krizo, seksualnost in smrt ( na splošno, ne tvojo smrt, bodi siguren), materialne koristi od zunaj, kot so nasledstva, investicije, donacije ali...izgube. Torej je verjetno, da boš čutil vpliv na teh področjih.</a:t>
            </a:r>
          </a:p>
          <a:p>
            <a:pPr lvl="0" hangingPunct="1">
              <a:spcBef>
                <a:spcPts val="200"/>
              </a:spcBef>
            </a:pPr>
            <a:r>
              <a:rPr lang="sl-SI" sz="800">
                <a:latin typeface="Arial"/>
                <a:cs typeface="Arial"/>
              </a:rPr>
              <a:t/>
            </a:r>
            <a:br>
              <a:rPr lang="sl-SI" sz="800">
                <a:latin typeface="Arial"/>
                <a:cs typeface="Arial"/>
              </a:rPr>
            </a:br>
            <a:r>
              <a:rPr lang="sl-SI" sz="800">
                <a:latin typeface="Arial"/>
                <a:cs typeface="Arial"/>
              </a:rPr>
              <a:t>Natalni planet vključen v tranzit je v </a:t>
            </a:r>
            <a:r>
              <a:rPr lang="sl-SI" sz="800" b="1">
                <a:latin typeface="Arial"/>
                <a:cs typeface="Arial"/>
              </a:rPr>
              <a:t>9 hiši</a:t>
            </a:r>
            <a:r>
              <a:rPr lang="sl-SI" sz="800">
                <a:latin typeface="Arial"/>
                <a:cs typeface="Arial"/>
              </a:rPr>
              <a:t>,</a:t>
            </a:r>
          </a:p>
          <a:p>
            <a:pPr lvl="0" hangingPunct="1">
              <a:spcBef>
                <a:spcPts val="200"/>
              </a:spcBef>
            </a:pPr>
            <a:r>
              <a:rPr lang="sl-SI" sz="800">
                <a:latin typeface="Arial"/>
                <a:cs typeface="Arial"/>
              </a:rPr>
              <a:t>ta oddaljena potovanja – resnična kot so potovanja v tuje dežele - ali virtualni, kot je abstraktni fokus interesa, filozofija, duhovnost, politika, religija itd., je verjetno, da to obdobje sovpada s spremembami  na teh področjih.</a:t>
            </a:r>
          </a:p>
          <a:p>
            <a:pPr lvl="0" hangingPunct="1">
              <a:spcBef>
                <a:spcPts val="200"/>
              </a:spcBef>
            </a:pPr>
            <a:r>
              <a:rPr lang="sl-SI" sz="800">
                <a:latin typeface="Arial"/>
                <a:cs typeface="Arial"/>
              </a:rPr>
              <a:t/>
            </a:r>
            <a:br>
              <a:rPr lang="sl-SI" sz="800">
                <a:latin typeface="Arial"/>
                <a:cs typeface="Arial"/>
              </a:rPr>
            </a:br>
            <a:r>
              <a:rPr lang="sl-SI" sz="800">
                <a:latin typeface="Arial"/>
                <a:cs typeface="Arial"/>
              </a:rPr>
              <a:t>Natalni planet vključen v tranzit je v </a:t>
            </a:r>
            <a:r>
              <a:rPr lang="sl-SI" sz="800" b="1">
                <a:latin typeface="Arial"/>
                <a:cs typeface="Arial"/>
              </a:rPr>
              <a:t>10 hiši</a:t>
            </a:r>
            <a:r>
              <a:rPr lang="sl-SI" sz="800">
                <a:latin typeface="Arial"/>
                <a:cs typeface="Arial"/>
              </a:rPr>
              <a:t>, </a:t>
            </a:r>
            <a:br>
              <a:rPr lang="sl-SI" sz="800">
                <a:latin typeface="Arial"/>
                <a:cs typeface="Arial"/>
              </a:rPr>
            </a:br>
            <a:r>
              <a:rPr lang="sl-SI" sz="800">
                <a:latin typeface="Arial"/>
                <a:cs typeface="Arial"/>
              </a:rPr>
              <a:t>hiša kariere ali usode. Torej je verjetno, da to obdobje prinese očitne in stvarne dogodke, ki vplivajo na smer tvoje usode ali tvoje kariere.</a:t>
            </a:r>
          </a:p>
          <a:p>
            <a:pPr lvl="0" hangingPunct="1">
              <a:spcBef>
                <a:spcPts val="200"/>
              </a:spcBef>
            </a:pPr>
            <a:r>
              <a:rPr lang="sl-SI" sz="800">
                <a:latin typeface="Arial"/>
                <a:cs typeface="Arial"/>
              </a:rPr>
              <a:t/>
            </a:r>
            <a:br>
              <a:rPr lang="sl-SI" sz="800">
                <a:latin typeface="Arial"/>
                <a:cs typeface="Arial"/>
              </a:rPr>
            </a:br>
            <a:r>
              <a:rPr lang="sl-SI" sz="800">
                <a:latin typeface="Arial"/>
                <a:cs typeface="Arial"/>
              </a:rPr>
              <a:t>Natalni planet vključen v tranzit je v </a:t>
            </a:r>
            <a:r>
              <a:rPr lang="sl-SI" sz="800" b="1">
                <a:latin typeface="Arial"/>
                <a:cs typeface="Arial"/>
              </a:rPr>
              <a:t>11 hiši</a:t>
            </a:r>
            <a:r>
              <a:rPr lang="sl-SI" sz="800">
                <a:latin typeface="Arial"/>
                <a:cs typeface="Arial"/>
              </a:rPr>
              <a:t>. </a:t>
            </a:r>
            <a:br>
              <a:rPr lang="sl-SI" sz="800">
                <a:latin typeface="Arial"/>
                <a:cs typeface="Arial"/>
              </a:rPr>
            </a:br>
            <a:r>
              <a:rPr lang="sl-SI" sz="800">
                <a:latin typeface="Arial"/>
                <a:cs typeface="Arial"/>
              </a:rPr>
              <a:t>To pomeni, da  odnosi s tvojimi prijatelji, kot tudi tebi podeljena podpora ali ljudje, ki te ščitijo, je lahko pod vplivom ali spremenjena skozi to obdobje.  </a:t>
            </a:r>
            <a:br>
              <a:rPr lang="sl-SI" sz="800">
                <a:latin typeface="Arial"/>
                <a:cs typeface="Arial"/>
              </a:rPr>
            </a:br>
            <a:endParaRPr lang="sl-SI" sz="800">
              <a:latin typeface="Arial"/>
              <a:cs typeface="Arial"/>
            </a:endParaRPr>
          </a:p>
          <a:p>
            <a:pPr lvl="0" hangingPunct="1">
              <a:spcBef>
                <a:spcPts val="200"/>
              </a:spcBef>
            </a:pPr>
            <a:r>
              <a:rPr lang="sl-SI" sz="800">
                <a:latin typeface="Arial"/>
                <a:cs typeface="Arial"/>
              </a:rPr>
              <a:t>Natalni planet vključen v tranzit je v </a:t>
            </a:r>
            <a:r>
              <a:rPr lang="sl-SI" sz="800" b="1">
                <a:latin typeface="Arial"/>
                <a:cs typeface="Arial"/>
              </a:rPr>
              <a:t>12 hiši</a:t>
            </a:r>
            <a:r>
              <a:rPr lang="sl-SI" sz="800">
                <a:latin typeface="Arial"/>
                <a:cs typeface="Arial"/>
              </a:rPr>
              <a:t>,</a:t>
            </a:r>
          </a:p>
          <a:p>
            <a:pPr lvl="0" hangingPunct="1">
              <a:spcBef>
                <a:spcPts val="200"/>
              </a:spcBef>
            </a:pPr>
            <a:r>
              <a:rPr lang="sl-SI" sz="800">
                <a:latin typeface="Arial"/>
                <a:cs typeface="Arial"/>
              </a:rPr>
              <a:t>verjetno je, da, izza ali v dodatku vplivom opisanih zgoraj, ti čutiš, da so področja nakazana s to hišo pod vplivom: tvoj notranji jaz, težki preizkusi, skriti sovražniki, včasih bolezni, toda vedno z upanjem razvoja, osamljenost, neke vrste izolacija, čeravno izbrana ali naložena s situacijo.</a:t>
            </a:r>
          </a:p>
          <a:p>
            <a:pPr lvl="0" hangingPunct="1"/>
            <a:endParaRPr lang="sl-SI"/>
          </a:p>
        </p:txBody>
      </p:sp>
      <p:sp>
        <p:nvSpPr>
          <p:cNvPr id="5" name="Ograda številke diapozitiva 4"/>
          <p:cNvSpPr txBox="1"/>
          <p:nvPr/>
        </p:nvSpPr>
        <p:spPr>
          <a:xfrm>
            <a:off x="8229600" y="6476996"/>
            <a:ext cx="761996" cy="244473"/>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072C1A8-E38A-4D7D-94D8-E77A12A94A43}" type="slidenum">
              <a:t>10</a:t>
            </a:fld>
            <a:endParaRPr lang="sl-SI" sz="1200" b="0" i="0" u="none" strike="noStrike" kern="1200" cap="none" spc="0" baseline="0">
              <a:solidFill>
                <a:srgbClr val="D38E27"/>
              </a:solidFill>
              <a:uFillTx/>
              <a:latin typeface="Arial"/>
              <a:cs typeface="Aria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Ograda vsebine 2"/>
          <p:cNvSpPr txBox="1">
            <a:spLocks noGrp="1"/>
          </p:cNvSpPr>
          <p:nvPr>
            <p:ph idx="1"/>
          </p:nvPr>
        </p:nvSpPr>
        <p:spPr>
          <a:xfrm>
            <a:off x="684208" y="1268409"/>
            <a:ext cx="7848596" cy="3413126"/>
          </a:xfrm>
        </p:spPr>
        <p:txBody>
          <a:bodyPr/>
          <a:lstStyle/>
          <a:p>
            <a:pPr marL="0" lvl="0" indent="0" hangingPunct="1">
              <a:lnSpc>
                <a:spcPct val="80000"/>
              </a:lnSpc>
              <a:spcBef>
                <a:spcPts val="0"/>
              </a:spcBef>
              <a:buNone/>
            </a:pPr>
            <a:r>
              <a:rPr lang="sl-SI" sz="1300" b="1">
                <a:latin typeface="Franklin Gothic Medium"/>
              </a:rPr>
              <a:t>Časovna lestvica:  </a:t>
            </a:r>
            <a:br>
              <a:rPr lang="sl-SI" sz="1300" b="1">
                <a:latin typeface="Franklin Gothic Medium"/>
              </a:rPr>
            </a:br>
            <a:r>
              <a:rPr lang="sl-SI" sz="1300">
                <a:latin typeface="Franklin Gothic Medium"/>
              </a:rPr>
              <a:t>Na vrhu in na dnu vsake koledarske strani, je časovna lestvica na kateri so označeni meseci in dnevi. Oznake kažejo, začetek dneva, ob nedeljah je navedena številka. </a:t>
            </a:r>
            <a:br>
              <a:rPr lang="sl-SI" sz="1300">
                <a:latin typeface="Franklin Gothic Medium"/>
              </a:rPr>
            </a:br>
            <a:r>
              <a:rPr lang="sl-SI" sz="1300">
                <a:latin typeface="Franklin Gothic Medium"/>
              </a:rPr>
              <a:t>Vsi časi tranzitnih so navedene v Univerzalnem  Času. Za pretvorbo v lokalni čas, je treba uporabiti popravek časovni pasu. </a:t>
            </a:r>
            <a:br>
              <a:rPr lang="sl-SI" sz="1300">
                <a:latin typeface="Franklin Gothic Medium"/>
              </a:rPr>
            </a:br>
            <a:r>
              <a:rPr lang="sl-SI" sz="1300">
                <a:latin typeface="Franklin Gothic Medium"/>
              </a:rPr>
              <a:t>Npr.: za srednjeevropski čas, je treba dodati eno uro…</a:t>
            </a:r>
          </a:p>
          <a:p>
            <a:pPr marL="0" lvl="0" indent="0" hangingPunct="1">
              <a:lnSpc>
                <a:spcPct val="80000"/>
              </a:lnSpc>
              <a:spcBef>
                <a:spcPts val="0"/>
              </a:spcBef>
              <a:buNone/>
            </a:pPr>
            <a:endParaRPr lang="sl-SI" sz="1100"/>
          </a:p>
          <a:p>
            <a:pPr marL="0" lvl="0" indent="0" hangingPunct="1">
              <a:lnSpc>
                <a:spcPct val="80000"/>
              </a:lnSpc>
              <a:spcBef>
                <a:spcPts val="0"/>
              </a:spcBef>
              <a:buNone/>
            </a:pPr>
            <a:r>
              <a:rPr lang="sl-SI" sz="1300" b="1">
                <a:latin typeface="Franklin Gothic Medium"/>
                <a:cs typeface="Arial" pitchFamily="34"/>
              </a:rPr>
              <a:t>Časovna skala tranzitov: </a:t>
            </a:r>
            <a:r>
              <a:rPr lang="sl-SI" sz="1300" b="1">
                <a:latin typeface="Franklin Gothic Medium"/>
                <a:cs typeface="Times New Roman" pitchFamily="18"/>
              </a:rPr>
              <a:t/>
            </a:r>
            <a:br>
              <a:rPr lang="sl-SI" sz="1300" b="1">
                <a:latin typeface="Franklin Gothic Medium"/>
                <a:cs typeface="Times New Roman" pitchFamily="18"/>
              </a:rPr>
            </a:br>
            <a:r>
              <a:rPr lang="sl-SI" sz="1300">
                <a:latin typeface="Franklin Gothic Medium"/>
                <a:cs typeface="Arial" pitchFamily="34"/>
              </a:rPr>
              <a:t>Vsak tranzit je predstavljen z linijo. Linija se začne, ko tranzitni planet vstopi v orbis natalne točke prvič; in se konča, ko tranzitni planet končno zapusti orbis od natalne točke. Obstaja majhen znak za natančen čas prehoda čez natalno točko. Tranzitni planet lahko tudi zapusti orbis natalne točke za nekaj časa, npr. med retrograde gibanjem. Med takšno fazo je linija samo črtkana črta. Če se tranzitna črta začne ali konča zunaj  časovnega obsega za koledar, je ta označena z »se nadaljuje naprej in « oziroma se nadaljuje iz prejšnje strani. </a:t>
            </a:r>
            <a:r>
              <a:rPr lang="sl-SI" sz="1300">
                <a:latin typeface="Franklin Gothic Medium"/>
                <a:cs typeface="Times New Roman" pitchFamily="18"/>
              </a:rPr>
              <a:t/>
            </a:r>
            <a:br>
              <a:rPr lang="sl-SI" sz="1300">
                <a:latin typeface="Franklin Gothic Medium"/>
                <a:cs typeface="Times New Roman" pitchFamily="18"/>
              </a:rPr>
            </a:br>
            <a:endParaRPr lang="sl-SI" sz="1300">
              <a:latin typeface="Franklin Gothic Medium"/>
              <a:cs typeface="Times New Roman" pitchFamily="18"/>
            </a:endParaRPr>
          </a:p>
          <a:p>
            <a:pPr marL="0" lvl="0" indent="0" hangingPunct="1">
              <a:lnSpc>
                <a:spcPct val="80000"/>
              </a:lnSpc>
              <a:spcBef>
                <a:spcPts val="0"/>
              </a:spcBef>
              <a:buNone/>
            </a:pPr>
            <a:r>
              <a:rPr lang="sl-SI" sz="1300">
                <a:latin typeface="Franklin Gothic Medium"/>
                <a:cs typeface="Arial" pitchFamily="34"/>
              </a:rPr>
              <a:t>Označbe tranzitnih linij vsebujejo: tranzitni planet, simbol aspekta, natalno točko, dan  natančnega tranzita, čas točnega tranzita, Zodiakov znak tranzitnega planeta.  </a:t>
            </a:r>
          </a:p>
          <a:p>
            <a:pPr marL="0" lvl="0" indent="0">
              <a:lnSpc>
                <a:spcPct val="80000"/>
              </a:lnSpc>
              <a:spcBef>
                <a:spcPts val="0"/>
              </a:spcBef>
              <a:buNone/>
            </a:pPr>
            <a:r>
              <a:rPr lang="sl-SI" sz="1300">
                <a:latin typeface="Franklin Gothic Medium"/>
                <a:cs typeface="Arial" pitchFamily="34"/>
              </a:rPr>
              <a:t>Tranziti, ki ne pridejo v točen čas v obravnavanem obdobju ali dobijo točen čas večkrat, imajo krajše napise. Če tranzit zajema več kot en koledarski list, se nadaljuje v isti vrsti v naslednji ali predhodni strani.</a:t>
            </a:r>
          </a:p>
          <a:p>
            <a:pPr lvl="0" hangingPunct="1">
              <a:lnSpc>
                <a:spcPct val="80000"/>
              </a:lnSpc>
              <a:spcBef>
                <a:spcPts val="300"/>
              </a:spcBef>
              <a:buFont typeface="Arial" pitchFamily="34"/>
              <a:buChar char="•"/>
            </a:pPr>
            <a:endParaRPr lang="sl-SI" sz="1100"/>
          </a:p>
        </p:txBody>
      </p:sp>
      <p:sp>
        <p:nvSpPr>
          <p:cNvPr id="3" name="PoljeZBesedilom 3"/>
          <p:cNvSpPr txBox="1"/>
          <p:nvPr/>
        </p:nvSpPr>
        <p:spPr>
          <a:xfrm>
            <a:off x="1331915" y="3860797"/>
            <a:ext cx="184151" cy="369883"/>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800" b="0" i="0" u="none" strike="noStrike" kern="1200" cap="none" spc="0" baseline="0">
              <a:solidFill>
                <a:srgbClr val="000000"/>
              </a:solidFill>
              <a:uFillTx/>
              <a:latin typeface="Calibri" pitchFamily="34"/>
              <a:cs typeface="Arial"/>
            </a:endParaRPr>
          </a:p>
        </p:txBody>
      </p:sp>
      <p:sp>
        <p:nvSpPr>
          <p:cNvPr id="4" name="Rectangle 3"/>
          <p:cNvSpPr/>
          <p:nvPr/>
        </p:nvSpPr>
        <p:spPr>
          <a:xfrm>
            <a:off x="0" y="44448"/>
            <a:ext cx="184151" cy="368302"/>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800" b="0" i="0" u="none" strike="noStrike" kern="1200" cap="none" spc="0" baseline="0">
              <a:solidFill>
                <a:srgbClr val="000000"/>
              </a:solidFill>
              <a:uFillTx/>
              <a:latin typeface="Arial"/>
              <a:cs typeface="Arial"/>
            </a:endParaRPr>
          </a:p>
        </p:txBody>
      </p:sp>
      <p:sp>
        <p:nvSpPr>
          <p:cNvPr id="5" name="PoljeZBesedilom 4"/>
          <p:cNvSpPr txBox="1"/>
          <p:nvPr/>
        </p:nvSpPr>
        <p:spPr>
          <a:xfrm>
            <a:off x="827083" y="5013326"/>
            <a:ext cx="7312027" cy="89217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300" b="1" i="0" u="none" strike="noStrike" kern="1200" cap="none" spc="0" baseline="0">
                <a:solidFill>
                  <a:srgbClr val="4E3B30"/>
                </a:solidFill>
                <a:uFillTx/>
                <a:latin typeface="Franklin Gothic Medium" pitchFamily="34"/>
                <a:cs typeface="Arial"/>
              </a:rPr>
              <a:t>OPOMBA:  </a:t>
            </a:r>
            <a:r>
              <a:rPr lang="sl-SI" sz="1300" b="0" i="0" u="none" strike="noStrike" kern="1200" cap="none" spc="0" baseline="0">
                <a:solidFill>
                  <a:srgbClr val="4E3B30"/>
                </a:solidFill>
                <a:uFillTx/>
                <a:latin typeface="Franklin Gothic Medium" pitchFamily="34"/>
                <a:cs typeface="Arial"/>
              </a:rPr>
              <a:t>Aspekti med planeti so upoštevani iz rojstne karte in progresne karte. </a:t>
            </a:r>
            <a:r>
              <a:rPr lang="sl-SI" sz="1300" b="1" i="0" u="none" strike="noStrike" kern="1200" cap="none" spc="0" baseline="0">
                <a:solidFill>
                  <a:srgbClr val="4E3B30"/>
                </a:solidFill>
                <a:uFillTx/>
                <a:latin typeface="Franklin Gothic Medium" pitchFamily="34"/>
                <a:cs typeface="Arial"/>
              </a:rPr>
              <a:t>Če se vam zdi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300" b="1" i="0" u="none" strike="noStrike" kern="1200" cap="none" spc="0" baseline="0">
                <a:solidFill>
                  <a:srgbClr val="4E3B30"/>
                </a:solidFill>
                <a:uFillTx/>
                <a:latin typeface="Franklin Gothic Medium" pitchFamily="34"/>
                <a:cs typeface="Arial"/>
              </a:rPr>
              <a:t>da določen  aspekt ni mogoč ( npr. imate Uran konjunkcija Sonce – in </a:t>
            </a:r>
            <a:r>
              <a:rPr lang="sl-SI" sz="1300" b="0" i="0" u="none" strike="noStrike" kern="1200" cap="none" spc="0" baseline="0">
                <a:solidFill>
                  <a:srgbClr val="4E3B30"/>
                </a:solidFill>
                <a:uFillTx/>
                <a:latin typeface="Franklin Gothic Medium" pitchFamily="34"/>
                <a:cs typeface="Arial"/>
              </a:rPr>
              <a:t>današnji Uran ni možno, da bi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300" b="0" i="0" u="none" strike="noStrike" kern="1200" cap="none" spc="0" baseline="0">
                <a:solidFill>
                  <a:srgbClr val="4E3B30"/>
                </a:solidFill>
                <a:uFillTx/>
                <a:latin typeface="Franklin Gothic Medium" pitchFamily="34"/>
                <a:cs typeface="Arial"/>
              </a:rPr>
              <a:t>bil v konjunkciji z vašim rojstnim soncem, je v konjunkciji s progresnim soncem, ki je približno toliko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300" b="0" i="0" u="none" strike="noStrike" kern="1200" cap="none" spc="0" baseline="0">
                <a:solidFill>
                  <a:srgbClr val="4E3B30"/>
                </a:solidFill>
                <a:uFillTx/>
                <a:latin typeface="Franklin Gothic Medium" pitchFamily="34"/>
                <a:cs typeface="Arial"/>
              </a:rPr>
              <a:t>stopinj naprej , kot ste stari.</a:t>
            </a:r>
            <a:endParaRPr lang="sl-SI" sz="1300" b="1" i="0" u="none" strike="noStrike" kern="1200" cap="none" spc="0" baseline="0">
              <a:solidFill>
                <a:srgbClr val="4E3B30"/>
              </a:solidFill>
              <a:uFillTx/>
              <a:latin typeface="Franklin Gothic Medium" pitchFamily="34"/>
              <a:cs typeface="Arial"/>
            </a:endParaRPr>
          </a:p>
        </p:txBody>
      </p:sp>
      <p:sp>
        <p:nvSpPr>
          <p:cNvPr id="6" name="Ograda številke diapozitiva 5"/>
          <p:cNvSpPr txBox="1"/>
          <p:nvPr/>
        </p:nvSpPr>
        <p:spPr>
          <a:xfrm>
            <a:off x="8229600" y="6473823"/>
            <a:ext cx="758823" cy="2476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C08488-32AE-4720-8164-012CFFD35184}" type="slidenum">
              <a:t>2</a:t>
            </a:fld>
            <a:endParaRPr lang="sl-SI" sz="1200" b="0" i="0" u="none" strike="noStrike" kern="1200" cap="none" spc="0" baseline="0">
              <a:solidFill>
                <a:srgbClr val="D38E27"/>
              </a:solidFill>
              <a:uFillTx/>
              <a:latin typeface="Arial"/>
              <a:cs typeface="Aria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pic>
        <p:nvPicPr>
          <p:cNvPr id="2" name="Slika 1" descr="Slika3-CELA leva STRAN.png"/>
          <p:cNvPicPr>
            <a:picLocks noChangeAspect="1"/>
          </p:cNvPicPr>
          <p:nvPr/>
        </p:nvPicPr>
        <p:blipFill>
          <a:blip r:embed="rId2" cstate="print"/>
          <a:srcRect/>
          <a:stretch>
            <a:fillRect/>
          </a:stretch>
        </p:blipFill>
        <p:spPr>
          <a:xfrm>
            <a:off x="611184" y="188915"/>
            <a:ext cx="2679704" cy="6165854"/>
          </a:xfrm>
          <a:prstGeom prst="rect">
            <a:avLst/>
          </a:prstGeom>
          <a:noFill/>
          <a:ln>
            <a:noFill/>
          </a:ln>
        </p:spPr>
      </p:pic>
      <p:sp>
        <p:nvSpPr>
          <p:cNvPr id="3" name="PoljeZBesedilom 2"/>
          <p:cNvSpPr txBox="1"/>
          <p:nvPr/>
        </p:nvSpPr>
        <p:spPr>
          <a:xfrm>
            <a:off x="4067178" y="260347"/>
            <a:ext cx="1030291" cy="24606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1" i="0" u="none" strike="noStrike" kern="1200" cap="none" spc="0" baseline="0">
                <a:solidFill>
                  <a:srgbClr val="C00000"/>
                </a:solidFill>
                <a:uFillTx/>
                <a:latin typeface="Arial"/>
                <a:cs typeface="Arial"/>
              </a:rPr>
              <a:t>Mesec - LETO</a:t>
            </a:r>
          </a:p>
        </p:txBody>
      </p:sp>
      <p:sp>
        <p:nvSpPr>
          <p:cNvPr id="4" name="PoljeZBesedilom 3"/>
          <p:cNvSpPr txBox="1"/>
          <p:nvPr/>
        </p:nvSpPr>
        <p:spPr>
          <a:xfrm>
            <a:off x="4140202" y="476246"/>
            <a:ext cx="531815" cy="24606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1" i="0" u="none" strike="noStrike" kern="1200" cap="none" spc="0" baseline="0">
                <a:solidFill>
                  <a:srgbClr val="C00000"/>
                </a:solidFill>
                <a:uFillTx/>
                <a:latin typeface="Arial"/>
                <a:cs typeface="Arial"/>
              </a:rPr>
              <a:t>Dnevi</a:t>
            </a:r>
          </a:p>
        </p:txBody>
      </p:sp>
      <p:sp>
        <p:nvSpPr>
          <p:cNvPr id="5" name="PoljeZBesedilom 4"/>
          <p:cNvSpPr txBox="1"/>
          <p:nvPr/>
        </p:nvSpPr>
        <p:spPr>
          <a:xfrm>
            <a:off x="3635370" y="6165854"/>
            <a:ext cx="1028700" cy="24606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1" i="0" u="none" strike="noStrike" kern="1200" cap="none" spc="0" baseline="0">
                <a:solidFill>
                  <a:srgbClr val="C00000"/>
                </a:solidFill>
                <a:uFillTx/>
                <a:latin typeface="Arial"/>
                <a:cs typeface="Arial"/>
              </a:rPr>
              <a:t>Mesec - LETO</a:t>
            </a:r>
          </a:p>
        </p:txBody>
      </p:sp>
      <p:sp>
        <p:nvSpPr>
          <p:cNvPr id="6" name="PoljeZBesedilom 5"/>
          <p:cNvSpPr txBox="1"/>
          <p:nvPr/>
        </p:nvSpPr>
        <p:spPr>
          <a:xfrm>
            <a:off x="3851279" y="5949945"/>
            <a:ext cx="533396" cy="24606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1" i="0" u="none" strike="noStrike" kern="1200" cap="none" spc="0" baseline="0">
                <a:solidFill>
                  <a:srgbClr val="C00000"/>
                </a:solidFill>
                <a:uFillTx/>
                <a:latin typeface="Arial"/>
                <a:cs typeface="Arial"/>
              </a:rPr>
              <a:t>Dnevi</a:t>
            </a:r>
          </a:p>
        </p:txBody>
      </p:sp>
      <p:sp>
        <p:nvSpPr>
          <p:cNvPr id="7" name="Desni zaviti oklepaj 6"/>
          <p:cNvSpPr/>
          <p:nvPr/>
        </p:nvSpPr>
        <p:spPr>
          <a:xfrm>
            <a:off x="3492495" y="4797427"/>
            <a:ext cx="431797" cy="1152528"/>
          </a:xfrm>
          <a:custGeom>
            <a:avLst/>
            <a:gdLst>
              <a:gd name="f0" fmla="val 10800000"/>
              <a:gd name="f1" fmla="val 5400000"/>
              <a:gd name="f2" fmla="val 16200000"/>
              <a:gd name="f3" fmla="val 180"/>
              <a:gd name="f4" fmla="val w"/>
              <a:gd name="f5" fmla="val h"/>
              <a:gd name="f6" fmla="val ss"/>
              <a:gd name="f7" fmla="val 0"/>
              <a:gd name="f8" fmla="*/ 5419351 1 1725033"/>
              <a:gd name="f9" fmla="+- 0 0 5400000"/>
              <a:gd name="f10" fmla="val 8333"/>
              <a:gd name="f11" fmla="val 50000"/>
              <a:gd name="f12" fmla="+- 0 0 -180"/>
              <a:gd name="f13" fmla="+- 0 0 -270"/>
              <a:gd name="f14" fmla="+- 0 0 -360"/>
              <a:gd name="f15" fmla="abs f4"/>
              <a:gd name="f16" fmla="abs f5"/>
              <a:gd name="f17" fmla="abs f6"/>
              <a:gd name="f18" fmla="+- 2700000 f1 0"/>
              <a:gd name="f19" fmla="*/ f12 f0 1"/>
              <a:gd name="f20" fmla="*/ f13 f0 1"/>
              <a:gd name="f21" fmla="*/ f14 f0 1"/>
              <a:gd name="f22" fmla="?: f15 f4 1"/>
              <a:gd name="f23" fmla="?: f16 f5 1"/>
              <a:gd name="f24" fmla="?: f17 f6 1"/>
              <a:gd name="f25" fmla="+- f18 0 f1"/>
              <a:gd name="f26" fmla="*/ f19 1 f3"/>
              <a:gd name="f27" fmla="*/ f20 1 f3"/>
              <a:gd name="f28" fmla="*/ f21 1 f3"/>
              <a:gd name="f29" fmla="*/ f22 1 21600"/>
              <a:gd name="f30" fmla="*/ f23 1 21600"/>
              <a:gd name="f31" fmla="*/ 21600 f22 1"/>
              <a:gd name="f32" fmla="*/ 21600 f23 1"/>
              <a:gd name="f33" fmla="+- f25 f1 0"/>
              <a:gd name="f34" fmla="+- f26 0 f1"/>
              <a:gd name="f35" fmla="+- f27 0 f1"/>
              <a:gd name="f36" fmla="+- f28 0 f1"/>
              <a:gd name="f37" fmla="min f30 f29"/>
              <a:gd name="f38" fmla="*/ f31 1 f24"/>
              <a:gd name="f39" fmla="*/ f32 1 f24"/>
              <a:gd name="f40" fmla="*/ f33 f8 1"/>
              <a:gd name="f41" fmla="val f38"/>
              <a:gd name="f42" fmla="val f39"/>
              <a:gd name="f43" fmla="*/ f40 1 f0"/>
              <a:gd name="f44" fmla="*/ f7 f37 1"/>
              <a:gd name="f45" fmla="+- f42 0 f7"/>
              <a:gd name="f46" fmla="+- f41 0 f7"/>
              <a:gd name="f47" fmla="+- 0 0 f43"/>
              <a:gd name="f48" fmla="*/ f41 f37 1"/>
              <a:gd name="f49" fmla="*/ f42 f37 1"/>
              <a:gd name="f50" fmla="*/ f46 1 2"/>
              <a:gd name="f51" fmla="min f46 f45"/>
              <a:gd name="f52" fmla="*/ f45 f11 1"/>
              <a:gd name="f53" fmla="+- 0 0 f47"/>
              <a:gd name="f54" fmla="+- f7 f50 0"/>
              <a:gd name="f55" fmla="*/ f51 f10 1"/>
              <a:gd name="f56" fmla="*/ f52 1 100000"/>
              <a:gd name="f57" fmla="*/ f53 f0 1"/>
              <a:gd name="f58" fmla="*/ f50 f37 1"/>
              <a:gd name="f59" fmla="*/ f55 1 100000"/>
              <a:gd name="f60" fmla="*/ f57 1 f8"/>
              <a:gd name="f61" fmla="*/ f54 f37 1"/>
              <a:gd name="f62" fmla="*/ f56 f37 1"/>
              <a:gd name="f63" fmla="+- f60 0 f1"/>
              <a:gd name="f64" fmla="+- f56 0 f59"/>
              <a:gd name="f65" fmla="+- f42 0 f59"/>
              <a:gd name="f66" fmla="*/ f59 f37 1"/>
              <a:gd name="f67" fmla="cos 1 f63"/>
              <a:gd name="f68" fmla="sin 1 f63"/>
              <a:gd name="f69" fmla="*/ f64 f37 1"/>
              <a:gd name="f70" fmla="*/ f65 f37 1"/>
              <a:gd name="f71" fmla="+- 0 0 f67"/>
              <a:gd name="f72" fmla="+- 0 0 f68"/>
              <a:gd name="f73" fmla="+- 0 0 f71"/>
              <a:gd name="f74" fmla="+- 0 0 f72"/>
              <a:gd name="f75" fmla="val f73"/>
              <a:gd name="f76" fmla="val f74"/>
              <a:gd name="f77" fmla="*/ f75 f50 1"/>
              <a:gd name="f78" fmla="*/ f76 f59 1"/>
              <a:gd name="f79" fmla="+- f7 f77 0"/>
              <a:gd name="f80" fmla="+- f59 0 f78"/>
              <a:gd name="f81" fmla="+- f42 f78 0"/>
              <a:gd name="f82" fmla="+- f81 0 f59"/>
              <a:gd name="f83" fmla="*/ f80 f37 1"/>
              <a:gd name="f84" fmla="*/ f79 f37 1"/>
              <a:gd name="f85" fmla="*/ f82 f37 1"/>
            </a:gdLst>
            <a:ahLst/>
            <a:cxnLst>
              <a:cxn ang="3cd4">
                <a:pos x="hc" y="t"/>
              </a:cxn>
              <a:cxn ang="0">
                <a:pos x="r" y="vc"/>
              </a:cxn>
              <a:cxn ang="cd4">
                <a:pos x="hc" y="b"/>
              </a:cxn>
              <a:cxn ang="cd2">
                <a:pos x="l" y="vc"/>
              </a:cxn>
              <a:cxn ang="f34">
                <a:pos x="f44" y="f44"/>
              </a:cxn>
              <a:cxn ang="f35">
                <a:pos x="f48" y="f62"/>
              </a:cxn>
              <a:cxn ang="f36">
                <a:pos x="f44" y="f49"/>
              </a:cxn>
            </a:cxnLst>
            <a:rect l="f44" t="f83" r="f84" b="f85"/>
            <a:pathLst>
              <a:path stroke="0">
                <a:moveTo>
                  <a:pt x="f44" y="f44"/>
                </a:moveTo>
                <a:arcTo wR="f58" hR="f66" stAng="f2" swAng="f1"/>
                <a:lnTo>
                  <a:pt x="f61" y="f69"/>
                </a:lnTo>
                <a:arcTo wR="f58" hR="f66" stAng="f0" swAng="f9"/>
                <a:arcTo wR="f58" hR="f66" stAng="f2" swAng="f9"/>
                <a:lnTo>
                  <a:pt x="f61" y="f70"/>
                </a:lnTo>
                <a:arcTo wR="f58" hR="f66" stAng="f7" swAng="f1"/>
                <a:close/>
              </a:path>
              <a:path fill="none">
                <a:moveTo>
                  <a:pt x="f44" y="f44"/>
                </a:moveTo>
                <a:arcTo wR="f58" hR="f66" stAng="f2" swAng="f1"/>
                <a:lnTo>
                  <a:pt x="f61" y="f69"/>
                </a:lnTo>
                <a:arcTo wR="f58" hR="f66" stAng="f0" swAng="f9"/>
                <a:arcTo wR="f58" hR="f66" stAng="f2" swAng="f9"/>
                <a:lnTo>
                  <a:pt x="f61" y="f70"/>
                </a:lnTo>
                <a:arcTo wR="f58" hR="f66" stAng="f7" swAng="f1"/>
              </a:path>
            </a:pathLst>
          </a:custGeom>
          <a:noFill/>
          <a:ln w="10003">
            <a:solidFill>
              <a:srgbClr val="F0A22E"/>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800" b="1" i="0" u="none" strike="noStrike" kern="1200" cap="none" spc="0" baseline="0">
              <a:solidFill>
                <a:srgbClr val="000000"/>
              </a:solidFill>
              <a:uFillTx/>
              <a:latin typeface="Franklin Gothic Book"/>
            </a:endParaRPr>
          </a:p>
        </p:txBody>
      </p:sp>
      <p:sp>
        <p:nvSpPr>
          <p:cNvPr id="8" name="PoljeZBesedilom 8"/>
          <p:cNvSpPr txBox="1"/>
          <p:nvPr/>
        </p:nvSpPr>
        <p:spPr>
          <a:xfrm>
            <a:off x="3779910" y="4869161"/>
            <a:ext cx="1223960" cy="36988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800" b="0" i="0" u="none" strike="noStrike" kern="1200" cap="none" spc="0" baseline="0">
                <a:solidFill>
                  <a:srgbClr val="85540A"/>
                </a:solidFill>
                <a:uFillTx/>
                <a:latin typeface="Arial"/>
                <a:cs typeface="Arial"/>
              </a:rPr>
              <a:t>Progresija</a:t>
            </a:r>
          </a:p>
        </p:txBody>
      </p:sp>
      <p:sp>
        <p:nvSpPr>
          <p:cNvPr id="9" name="Desni zaviti oklepaj 9"/>
          <p:cNvSpPr/>
          <p:nvPr/>
        </p:nvSpPr>
        <p:spPr>
          <a:xfrm>
            <a:off x="3492495" y="549270"/>
            <a:ext cx="431797" cy="4248146"/>
          </a:xfrm>
          <a:custGeom>
            <a:avLst/>
            <a:gdLst>
              <a:gd name="f0" fmla="val 10800000"/>
              <a:gd name="f1" fmla="val 5400000"/>
              <a:gd name="f2" fmla="val 16200000"/>
              <a:gd name="f3" fmla="val 180"/>
              <a:gd name="f4" fmla="val w"/>
              <a:gd name="f5" fmla="val h"/>
              <a:gd name="f6" fmla="val ss"/>
              <a:gd name="f7" fmla="val 0"/>
              <a:gd name="f8" fmla="*/ 5419351 1 1725033"/>
              <a:gd name="f9" fmla="+- 0 0 5400000"/>
              <a:gd name="f10" fmla="val 8333"/>
              <a:gd name="f11" fmla="val 50000"/>
              <a:gd name="f12" fmla="+- 0 0 -180"/>
              <a:gd name="f13" fmla="+- 0 0 -270"/>
              <a:gd name="f14" fmla="+- 0 0 -360"/>
              <a:gd name="f15" fmla="abs f4"/>
              <a:gd name="f16" fmla="abs f5"/>
              <a:gd name="f17" fmla="abs f6"/>
              <a:gd name="f18" fmla="+- 2700000 f1 0"/>
              <a:gd name="f19" fmla="*/ f12 f0 1"/>
              <a:gd name="f20" fmla="*/ f13 f0 1"/>
              <a:gd name="f21" fmla="*/ f14 f0 1"/>
              <a:gd name="f22" fmla="?: f15 f4 1"/>
              <a:gd name="f23" fmla="?: f16 f5 1"/>
              <a:gd name="f24" fmla="?: f17 f6 1"/>
              <a:gd name="f25" fmla="+- f18 0 f1"/>
              <a:gd name="f26" fmla="*/ f19 1 f3"/>
              <a:gd name="f27" fmla="*/ f20 1 f3"/>
              <a:gd name="f28" fmla="*/ f21 1 f3"/>
              <a:gd name="f29" fmla="*/ f22 1 21600"/>
              <a:gd name="f30" fmla="*/ f23 1 21600"/>
              <a:gd name="f31" fmla="*/ 21600 f22 1"/>
              <a:gd name="f32" fmla="*/ 21600 f23 1"/>
              <a:gd name="f33" fmla="+- f25 f1 0"/>
              <a:gd name="f34" fmla="+- f26 0 f1"/>
              <a:gd name="f35" fmla="+- f27 0 f1"/>
              <a:gd name="f36" fmla="+- f28 0 f1"/>
              <a:gd name="f37" fmla="min f30 f29"/>
              <a:gd name="f38" fmla="*/ f31 1 f24"/>
              <a:gd name="f39" fmla="*/ f32 1 f24"/>
              <a:gd name="f40" fmla="*/ f33 f8 1"/>
              <a:gd name="f41" fmla="val f38"/>
              <a:gd name="f42" fmla="val f39"/>
              <a:gd name="f43" fmla="*/ f40 1 f0"/>
              <a:gd name="f44" fmla="*/ f7 f37 1"/>
              <a:gd name="f45" fmla="+- f42 0 f7"/>
              <a:gd name="f46" fmla="+- f41 0 f7"/>
              <a:gd name="f47" fmla="+- 0 0 f43"/>
              <a:gd name="f48" fmla="*/ f41 f37 1"/>
              <a:gd name="f49" fmla="*/ f42 f37 1"/>
              <a:gd name="f50" fmla="*/ f46 1 2"/>
              <a:gd name="f51" fmla="min f46 f45"/>
              <a:gd name="f52" fmla="*/ f45 f11 1"/>
              <a:gd name="f53" fmla="+- 0 0 f47"/>
              <a:gd name="f54" fmla="+- f7 f50 0"/>
              <a:gd name="f55" fmla="*/ f51 f10 1"/>
              <a:gd name="f56" fmla="*/ f52 1 100000"/>
              <a:gd name="f57" fmla="*/ f53 f0 1"/>
              <a:gd name="f58" fmla="*/ f50 f37 1"/>
              <a:gd name="f59" fmla="*/ f55 1 100000"/>
              <a:gd name="f60" fmla="*/ f57 1 f8"/>
              <a:gd name="f61" fmla="*/ f54 f37 1"/>
              <a:gd name="f62" fmla="*/ f56 f37 1"/>
              <a:gd name="f63" fmla="+- f60 0 f1"/>
              <a:gd name="f64" fmla="+- f56 0 f59"/>
              <a:gd name="f65" fmla="+- f42 0 f59"/>
              <a:gd name="f66" fmla="*/ f59 f37 1"/>
              <a:gd name="f67" fmla="cos 1 f63"/>
              <a:gd name="f68" fmla="sin 1 f63"/>
              <a:gd name="f69" fmla="*/ f64 f37 1"/>
              <a:gd name="f70" fmla="*/ f65 f37 1"/>
              <a:gd name="f71" fmla="+- 0 0 f67"/>
              <a:gd name="f72" fmla="+- 0 0 f68"/>
              <a:gd name="f73" fmla="+- 0 0 f71"/>
              <a:gd name="f74" fmla="+- 0 0 f72"/>
              <a:gd name="f75" fmla="val f73"/>
              <a:gd name="f76" fmla="val f74"/>
              <a:gd name="f77" fmla="*/ f75 f50 1"/>
              <a:gd name="f78" fmla="*/ f76 f59 1"/>
              <a:gd name="f79" fmla="+- f7 f77 0"/>
              <a:gd name="f80" fmla="+- f59 0 f78"/>
              <a:gd name="f81" fmla="+- f42 f78 0"/>
              <a:gd name="f82" fmla="+- f81 0 f59"/>
              <a:gd name="f83" fmla="*/ f80 f37 1"/>
              <a:gd name="f84" fmla="*/ f79 f37 1"/>
              <a:gd name="f85" fmla="*/ f82 f37 1"/>
            </a:gdLst>
            <a:ahLst/>
            <a:cxnLst>
              <a:cxn ang="3cd4">
                <a:pos x="hc" y="t"/>
              </a:cxn>
              <a:cxn ang="0">
                <a:pos x="r" y="vc"/>
              </a:cxn>
              <a:cxn ang="cd4">
                <a:pos x="hc" y="b"/>
              </a:cxn>
              <a:cxn ang="cd2">
                <a:pos x="l" y="vc"/>
              </a:cxn>
              <a:cxn ang="f34">
                <a:pos x="f44" y="f44"/>
              </a:cxn>
              <a:cxn ang="f35">
                <a:pos x="f48" y="f62"/>
              </a:cxn>
              <a:cxn ang="f36">
                <a:pos x="f44" y="f49"/>
              </a:cxn>
            </a:cxnLst>
            <a:rect l="f44" t="f83" r="f84" b="f85"/>
            <a:pathLst>
              <a:path stroke="0">
                <a:moveTo>
                  <a:pt x="f44" y="f44"/>
                </a:moveTo>
                <a:arcTo wR="f58" hR="f66" stAng="f2" swAng="f1"/>
                <a:lnTo>
                  <a:pt x="f61" y="f69"/>
                </a:lnTo>
                <a:arcTo wR="f58" hR="f66" stAng="f0" swAng="f9"/>
                <a:arcTo wR="f58" hR="f66" stAng="f2" swAng="f9"/>
                <a:lnTo>
                  <a:pt x="f61" y="f70"/>
                </a:lnTo>
                <a:arcTo wR="f58" hR="f66" stAng="f7" swAng="f1"/>
                <a:close/>
              </a:path>
              <a:path fill="none">
                <a:moveTo>
                  <a:pt x="f44" y="f44"/>
                </a:moveTo>
                <a:arcTo wR="f58" hR="f66" stAng="f2" swAng="f1"/>
                <a:lnTo>
                  <a:pt x="f61" y="f69"/>
                </a:lnTo>
                <a:arcTo wR="f58" hR="f66" stAng="f0" swAng="f9"/>
                <a:arcTo wR="f58" hR="f66" stAng="f2" swAng="f9"/>
                <a:lnTo>
                  <a:pt x="f61" y="f70"/>
                </a:lnTo>
                <a:arcTo wR="f58" hR="f66" stAng="f7" swAng="f1"/>
              </a:path>
            </a:pathLst>
          </a:custGeom>
          <a:noFill/>
          <a:ln w="10003">
            <a:solidFill>
              <a:srgbClr val="F0A22E"/>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800" b="1" i="0" u="none" strike="noStrike" kern="1200" cap="none" spc="0" baseline="0">
              <a:solidFill>
                <a:srgbClr val="000000"/>
              </a:solidFill>
              <a:uFillTx/>
              <a:latin typeface="Franklin Gothic Book"/>
            </a:endParaRPr>
          </a:p>
        </p:txBody>
      </p:sp>
      <p:sp>
        <p:nvSpPr>
          <p:cNvPr id="10" name="PoljeZBesedilom 10"/>
          <p:cNvSpPr txBox="1"/>
          <p:nvPr/>
        </p:nvSpPr>
        <p:spPr>
          <a:xfrm>
            <a:off x="3923928" y="2492892"/>
            <a:ext cx="933446" cy="369883"/>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800" b="0" i="0" u="none" strike="noStrike" kern="1200" cap="none" spc="0" baseline="0">
                <a:solidFill>
                  <a:srgbClr val="85540A"/>
                </a:solidFill>
                <a:uFillTx/>
                <a:latin typeface="Arial"/>
                <a:cs typeface="Arial"/>
              </a:rPr>
              <a:t>Tranziti</a:t>
            </a:r>
          </a:p>
        </p:txBody>
      </p:sp>
      <p:cxnSp>
        <p:nvCxnSpPr>
          <p:cNvPr id="11" name="Raven puščični konektor 12"/>
          <p:cNvCxnSpPr/>
          <p:nvPr/>
        </p:nvCxnSpPr>
        <p:spPr>
          <a:xfrm rot="10799991">
            <a:off x="3348038" y="333370"/>
            <a:ext cx="719139" cy="50805"/>
          </a:xfrm>
          <a:prstGeom prst="straightConnector1">
            <a:avLst/>
          </a:prstGeom>
          <a:noFill/>
          <a:ln w="10003">
            <a:solidFill>
              <a:srgbClr val="F0A22E"/>
            </a:solidFill>
            <a:prstDash val="solid"/>
            <a:tailEnd type="arrow"/>
          </a:ln>
        </p:spPr>
      </p:cxnSp>
      <p:cxnSp>
        <p:nvCxnSpPr>
          <p:cNvPr id="12" name="Raven puščični konektor 13"/>
          <p:cNvCxnSpPr/>
          <p:nvPr/>
        </p:nvCxnSpPr>
        <p:spPr>
          <a:xfrm rot="10799991">
            <a:off x="3276615" y="404813"/>
            <a:ext cx="863605" cy="195261"/>
          </a:xfrm>
          <a:prstGeom prst="straightConnector1">
            <a:avLst/>
          </a:prstGeom>
          <a:noFill/>
          <a:ln w="10003">
            <a:solidFill>
              <a:srgbClr val="F0A22E"/>
            </a:solidFill>
            <a:prstDash val="solid"/>
            <a:tailEnd type="arrow"/>
          </a:ln>
        </p:spPr>
      </p:cxnSp>
      <p:cxnSp>
        <p:nvCxnSpPr>
          <p:cNvPr id="13" name="Raven konektor 18"/>
          <p:cNvCxnSpPr/>
          <p:nvPr/>
        </p:nvCxnSpPr>
        <p:spPr>
          <a:xfrm rot="5400013">
            <a:off x="-108740" y="3356771"/>
            <a:ext cx="6335712" cy="0"/>
          </a:xfrm>
          <a:prstGeom prst="straightConnector1">
            <a:avLst/>
          </a:prstGeom>
          <a:noFill/>
          <a:ln w="10003">
            <a:solidFill>
              <a:srgbClr val="F0A22E"/>
            </a:solidFill>
            <a:prstDash val="solid"/>
          </a:ln>
        </p:spPr>
      </p:cxnSp>
      <p:sp>
        <p:nvSpPr>
          <p:cNvPr id="14" name="PoljeZBesedilom 23">
            <a:hlinkClick r:id="rId3"/>
          </p:cNvPr>
          <p:cNvSpPr txBox="1"/>
          <p:nvPr/>
        </p:nvSpPr>
        <p:spPr>
          <a:xfrm>
            <a:off x="4860036" y="1268409"/>
            <a:ext cx="3960440" cy="415498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400" b="1" i="0" u="none" strike="noStrike" kern="1200" cap="none" spc="0" baseline="0">
                <a:solidFill>
                  <a:srgbClr val="603B14"/>
                </a:solidFill>
                <a:uFillTx/>
                <a:latin typeface="Arial"/>
                <a:cs typeface="Arial"/>
              </a:rPr>
              <a:t>Strani na katerih so opisi tranzitov</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hlinkClick r:id="rId3"/>
              </a:rPr>
              <a:t>http://www.rojstna-karta.si/TRANZITI/Trantit%20Marsa%20v%20aspektih.html</a:t>
            </a: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hlinkClick r:id="rId4"/>
              </a:rPr>
              <a:t>http://www.rojstna-karta.si/TRANZITI/Tranzit%20Jupitra%20v%20aspektih.html</a:t>
            </a: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hlinkClick r:id="rId5"/>
              </a:rPr>
              <a:t>http://www.rojstna-karta.si/TRANZITI/Tranzit%20Saturna%20v%20aspektih.html</a:t>
            </a: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hlinkClick r:id="rId6"/>
              </a:rPr>
              <a:t>http://www.rojstna-karta.si/TRANZITI/Tranzit%20Urana%20v%20aspektih.html</a:t>
            </a: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hlinkClick r:id="rId7"/>
              </a:rPr>
              <a:t>http://www.rojstna-karta.si/TRANZITI/Tranzit%20Neptuna%20v%20aspektih.html</a:t>
            </a: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hlinkClick r:id="rId8"/>
              </a:rPr>
              <a:t>http://www.rojstna-karta.si/TRANZITI/Tranzit%20Plutona%20v%20aspektih.html</a:t>
            </a: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hlinkClick r:id="rId9"/>
              </a:rPr>
              <a:t>http://www.rojstna-karta.si/CHIRON/CHIRON.html</a:t>
            </a: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p:txBody>
      </p:sp>
      <p:cxnSp>
        <p:nvCxnSpPr>
          <p:cNvPr id="15" name="Raven puščični konektor 27"/>
          <p:cNvCxnSpPr>
            <a:stCxn id="5" idx="1"/>
          </p:cNvCxnSpPr>
          <p:nvPr/>
        </p:nvCxnSpPr>
        <p:spPr>
          <a:xfrm rot="10799991">
            <a:off x="3348038" y="6237287"/>
            <a:ext cx="287332" cy="50805"/>
          </a:xfrm>
          <a:prstGeom prst="straightConnector1">
            <a:avLst/>
          </a:prstGeom>
          <a:noFill/>
          <a:ln w="10003">
            <a:solidFill>
              <a:srgbClr val="F0A22E"/>
            </a:solidFill>
            <a:prstDash val="solid"/>
            <a:tailEnd type="arrow"/>
          </a:ln>
        </p:spPr>
      </p:cxnSp>
      <p:cxnSp>
        <p:nvCxnSpPr>
          <p:cNvPr id="16" name="Raven puščični konektor 29"/>
          <p:cNvCxnSpPr>
            <a:stCxn id="6" idx="1"/>
          </p:cNvCxnSpPr>
          <p:nvPr/>
        </p:nvCxnSpPr>
        <p:spPr>
          <a:xfrm rot="10800009" flipV="1">
            <a:off x="3276597" y="6072192"/>
            <a:ext cx="574683" cy="20628"/>
          </a:xfrm>
          <a:prstGeom prst="straightConnector1">
            <a:avLst/>
          </a:prstGeom>
          <a:noFill/>
          <a:ln w="10003">
            <a:solidFill>
              <a:srgbClr val="F0A22E"/>
            </a:solidFill>
            <a:prstDash val="solid"/>
            <a:tailEnd type="arrow"/>
          </a:ln>
        </p:spPr>
      </p:cxnSp>
      <p:sp>
        <p:nvSpPr>
          <p:cNvPr id="17" name="Ograda številke diapozitiva 17"/>
          <p:cNvSpPr txBox="1"/>
          <p:nvPr/>
        </p:nvSpPr>
        <p:spPr>
          <a:xfrm>
            <a:off x="8229600" y="6476996"/>
            <a:ext cx="761996" cy="244473"/>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B64B92-046C-4DBE-B65A-C999DA3F22B8}" type="slidenum">
              <a:t>3</a:t>
            </a:fld>
            <a:endParaRPr lang="sl-SI" sz="1200" b="0" i="0" u="none" strike="noStrike" kern="1200" cap="none" spc="0" baseline="0">
              <a:solidFill>
                <a:srgbClr val="D38E27"/>
              </a:solidFill>
              <a:uFillTx/>
              <a:latin typeface="Arial"/>
              <a:cs typeface="Arial"/>
            </a:endParaRPr>
          </a:p>
        </p:txBody>
      </p:sp>
      <p:sp>
        <p:nvSpPr>
          <p:cNvPr id="18" name="PoljeZBesedilom 19"/>
          <p:cNvSpPr txBox="1"/>
          <p:nvPr/>
        </p:nvSpPr>
        <p:spPr>
          <a:xfrm>
            <a:off x="4356101" y="5300667"/>
            <a:ext cx="1730373" cy="231772"/>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900" b="0" i="0" u="none" strike="noStrike" kern="1200" cap="none" spc="0" baseline="0">
                <a:solidFill>
                  <a:srgbClr val="000000"/>
                </a:solidFill>
                <a:uFillTx/>
                <a:latin typeface="Arial"/>
                <a:cs typeface="Arial"/>
              </a:rPr>
              <a:t>Ascendent trine Saturn v Levu</a:t>
            </a:r>
          </a:p>
        </p:txBody>
      </p:sp>
      <p:sp>
        <p:nvSpPr>
          <p:cNvPr id="19" name="PoljeZBesedilom 20"/>
          <p:cNvSpPr txBox="1"/>
          <p:nvPr/>
        </p:nvSpPr>
        <p:spPr>
          <a:xfrm>
            <a:off x="4427533" y="5516566"/>
            <a:ext cx="1839909" cy="231772"/>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900" b="0" i="0" u="none" strike="noStrike" kern="1200" cap="none" spc="0" baseline="0">
                <a:solidFill>
                  <a:srgbClr val="000000"/>
                </a:solidFill>
                <a:uFillTx/>
                <a:latin typeface="Arial"/>
                <a:cs typeface="Arial"/>
              </a:rPr>
              <a:t>MC  v kvadratu z Uranom v Biku</a:t>
            </a:r>
          </a:p>
        </p:txBody>
      </p:sp>
      <p:sp>
        <p:nvSpPr>
          <p:cNvPr id="20" name="PoljeZBesedilom 21"/>
          <p:cNvSpPr txBox="1"/>
          <p:nvPr/>
        </p:nvSpPr>
        <p:spPr>
          <a:xfrm>
            <a:off x="4572000" y="5949945"/>
            <a:ext cx="1884358" cy="230191"/>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900" b="0" i="0" u="none" strike="noStrike" kern="1200" cap="none" spc="0" baseline="0">
                <a:solidFill>
                  <a:srgbClr val="000000"/>
                </a:solidFill>
                <a:uFillTx/>
                <a:latin typeface="Arial"/>
                <a:cs typeface="Arial"/>
              </a:rPr>
              <a:t>Merkur  v opoziciji  Plutona v Ribi</a:t>
            </a:r>
          </a:p>
        </p:txBody>
      </p:sp>
      <p:sp>
        <p:nvSpPr>
          <p:cNvPr id="21" name="PoljeZBesedilom 22"/>
          <p:cNvSpPr txBox="1"/>
          <p:nvPr/>
        </p:nvSpPr>
        <p:spPr>
          <a:xfrm>
            <a:off x="4716466" y="6308729"/>
            <a:ext cx="3724278" cy="231772"/>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900" b="1" i="0" u="none" strike="noStrike" kern="1200" cap="none" spc="0" baseline="0">
                <a:solidFill>
                  <a:srgbClr val="000000"/>
                </a:solidFill>
                <a:uFillTx/>
                <a:latin typeface="Arial"/>
                <a:cs typeface="Arial"/>
              </a:rPr>
              <a:t>Mars konjunkcija Sonce   -  je predstavljen na naslednjih straneh</a:t>
            </a:r>
          </a:p>
        </p:txBody>
      </p:sp>
      <p:sp>
        <p:nvSpPr>
          <p:cNvPr id="22" name="PoljeZBesedilom 24"/>
          <p:cNvSpPr txBox="1"/>
          <p:nvPr/>
        </p:nvSpPr>
        <p:spPr>
          <a:xfrm>
            <a:off x="4500567" y="5732465"/>
            <a:ext cx="1684333" cy="231772"/>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900" b="0" i="0" u="none" strike="noStrike" kern="1200" cap="none" spc="0" baseline="0">
                <a:solidFill>
                  <a:srgbClr val="000000"/>
                </a:solidFill>
                <a:uFillTx/>
                <a:latin typeface="Arial"/>
                <a:cs typeface="Arial"/>
              </a:rPr>
              <a:t>MC  v kvadratu z Luno v Biku</a:t>
            </a:r>
          </a:p>
        </p:txBody>
      </p:sp>
      <p:cxnSp>
        <p:nvCxnSpPr>
          <p:cNvPr id="23" name="Raven puščični konektor 26"/>
          <p:cNvCxnSpPr>
            <a:stCxn id="18" idx="1"/>
          </p:cNvCxnSpPr>
          <p:nvPr/>
        </p:nvCxnSpPr>
        <p:spPr>
          <a:xfrm rot="10799991">
            <a:off x="1187447" y="5300649"/>
            <a:ext cx="3168653" cy="115882"/>
          </a:xfrm>
          <a:prstGeom prst="straightConnector1">
            <a:avLst/>
          </a:prstGeom>
          <a:noFill/>
          <a:ln w="10003">
            <a:solidFill>
              <a:srgbClr val="000000"/>
            </a:solidFill>
            <a:prstDash val="solid"/>
            <a:tailEnd type="arrow"/>
          </a:ln>
        </p:spPr>
      </p:cxnSp>
      <p:cxnSp>
        <p:nvCxnSpPr>
          <p:cNvPr id="24" name="Raven puščični konektor 28"/>
          <p:cNvCxnSpPr>
            <a:stCxn id="19" idx="1"/>
          </p:cNvCxnSpPr>
          <p:nvPr/>
        </p:nvCxnSpPr>
        <p:spPr>
          <a:xfrm rot="10799991">
            <a:off x="2987673" y="5445123"/>
            <a:ext cx="1439860" cy="187324"/>
          </a:xfrm>
          <a:prstGeom prst="straightConnector1">
            <a:avLst/>
          </a:prstGeom>
          <a:noFill/>
          <a:ln w="10003">
            <a:solidFill>
              <a:srgbClr val="000000"/>
            </a:solidFill>
            <a:prstDash val="solid"/>
            <a:tailEnd type="arrow"/>
          </a:ln>
        </p:spPr>
      </p:cxnSp>
      <p:cxnSp>
        <p:nvCxnSpPr>
          <p:cNvPr id="25" name="Raven puščični konektor 39"/>
          <p:cNvCxnSpPr/>
          <p:nvPr/>
        </p:nvCxnSpPr>
        <p:spPr>
          <a:xfrm rot="10799991">
            <a:off x="3276579" y="5589590"/>
            <a:ext cx="1223970" cy="258756"/>
          </a:xfrm>
          <a:prstGeom prst="straightConnector1">
            <a:avLst/>
          </a:prstGeom>
          <a:noFill/>
          <a:ln w="10003">
            <a:solidFill>
              <a:srgbClr val="000000"/>
            </a:solidFill>
            <a:prstDash val="solid"/>
            <a:tailEnd type="arrow"/>
          </a:ln>
        </p:spPr>
      </p:cxnSp>
      <p:cxnSp>
        <p:nvCxnSpPr>
          <p:cNvPr id="26" name="Raven puščični konektor 42"/>
          <p:cNvCxnSpPr>
            <a:stCxn id="20" idx="1"/>
          </p:cNvCxnSpPr>
          <p:nvPr/>
        </p:nvCxnSpPr>
        <p:spPr>
          <a:xfrm rot="10799991">
            <a:off x="3059098" y="5732465"/>
            <a:ext cx="1512884" cy="331780"/>
          </a:xfrm>
          <a:prstGeom prst="straightConnector1">
            <a:avLst/>
          </a:prstGeom>
          <a:noFill/>
          <a:ln w="10003">
            <a:solidFill>
              <a:srgbClr val="000000"/>
            </a:solidFill>
            <a:prstDash val="solid"/>
            <a:tailEnd type="arrow"/>
          </a:ln>
        </p:spPr>
      </p:cxnSp>
      <p:cxnSp>
        <p:nvCxnSpPr>
          <p:cNvPr id="27" name="Kolenski konektor 46"/>
          <p:cNvCxnSpPr>
            <a:endCxn id="21" idx="1"/>
          </p:cNvCxnSpPr>
          <p:nvPr/>
        </p:nvCxnSpPr>
        <p:spPr>
          <a:xfrm>
            <a:off x="2411409" y="5876921"/>
            <a:ext cx="2305057" cy="547689"/>
          </a:xfrm>
          <a:prstGeom prst="bentConnector3">
            <a:avLst/>
          </a:prstGeom>
          <a:noFill/>
          <a:ln w="10003">
            <a:solidFill>
              <a:srgbClr val="000000"/>
            </a:solidFill>
            <a:prstDash val="solid"/>
            <a:tailEnd type="arrow"/>
          </a:ln>
        </p:spPr>
      </p:cxnSp>
      <p:sp>
        <p:nvSpPr>
          <p:cNvPr id="28" name="PoljeZBesedilom 47"/>
          <p:cNvSpPr txBox="1"/>
          <p:nvPr/>
        </p:nvSpPr>
        <p:spPr>
          <a:xfrm>
            <a:off x="5292080" y="4797152"/>
            <a:ext cx="2981328" cy="400050"/>
          </a:xfrm>
          <a:prstGeom prst="rect">
            <a:avLst/>
          </a:prstGeom>
          <a:solidFill>
            <a:srgbClr val="FFFFFF"/>
          </a:solidFill>
          <a:ln w="25402">
            <a:solidFill>
              <a:srgbClr val="A5644E"/>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Franklin Gothic Book"/>
              </a:rPr>
              <a:t>Aspekte v progresiji oseba občuti, ker je to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Franklin Gothic Book"/>
              </a:rPr>
              <a:t>osebni razvoj, medtem ko so tranziti zunanji vplivi</a:t>
            </a:r>
          </a:p>
        </p:txBody>
      </p:sp>
      <p:sp>
        <p:nvSpPr>
          <p:cNvPr id="29" name="Pravokotnik 30"/>
          <p:cNvSpPr/>
          <p:nvPr/>
        </p:nvSpPr>
        <p:spPr>
          <a:xfrm>
            <a:off x="5364163" y="692145"/>
            <a:ext cx="2211384" cy="369883"/>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800" b="0" i="0" u="none" strike="noStrike" kern="1200" cap="none" spc="0" baseline="0">
                <a:solidFill>
                  <a:srgbClr val="000000"/>
                </a:solidFill>
                <a:uFillTx/>
                <a:latin typeface="Arial"/>
                <a:cs typeface="Arial"/>
              </a:rPr>
              <a:t>Zgornji del - Tranziti</a:t>
            </a:r>
          </a:p>
        </p:txBody>
      </p:sp>
      <p:sp>
        <p:nvSpPr>
          <p:cNvPr id="30" name="Pravokotnik 29"/>
          <p:cNvSpPr/>
          <p:nvPr/>
        </p:nvSpPr>
        <p:spPr>
          <a:xfrm>
            <a:off x="5148062" y="1052739"/>
            <a:ext cx="3312368" cy="246220"/>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hlinkClick r:id="rId10"/>
              </a:rPr>
              <a:t>http://www.rojstna-karta.si/TRANZITI/TRANZITI.html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2" name="Slika 1" descr="IZSEK.png"/>
          <p:cNvPicPr>
            <a:picLocks noChangeAspect="1"/>
          </p:cNvPicPr>
          <p:nvPr/>
        </p:nvPicPr>
        <p:blipFill>
          <a:blip r:embed="rId2" cstate="print"/>
          <a:stretch>
            <a:fillRect/>
          </a:stretch>
        </p:blipFill>
        <p:spPr>
          <a:xfrm>
            <a:off x="539550" y="692694"/>
            <a:ext cx="4466670" cy="2571429"/>
          </a:xfrm>
          <a:prstGeom prst="rect">
            <a:avLst/>
          </a:prstGeom>
          <a:noFill/>
          <a:ln w="63495">
            <a:solidFill>
              <a:srgbClr val="333333"/>
            </a:solidFill>
            <a:prstDash val="solid"/>
          </a:ln>
          <a:effectLst>
            <a:outerShdw dist="292095" dir="5400000" algn="tl">
              <a:srgbClr val="000000">
                <a:alpha val="22000"/>
              </a:srgbClr>
            </a:outerShdw>
          </a:effectLst>
        </p:spPr>
      </p:pic>
      <p:sp>
        <p:nvSpPr>
          <p:cNvPr id="3" name="PoljeZBesedilom 2"/>
          <p:cNvSpPr txBox="1"/>
          <p:nvPr/>
        </p:nvSpPr>
        <p:spPr>
          <a:xfrm>
            <a:off x="4716466" y="404814"/>
            <a:ext cx="3665536" cy="307979"/>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400" b="0" i="0" u="none" strike="noStrike" kern="1200" cap="none" spc="0" baseline="0">
                <a:solidFill>
                  <a:srgbClr val="000000"/>
                </a:solidFill>
                <a:uFillTx/>
                <a:latin typeface="Arial"/>
                <a:cs typeface="Arial"/>
              </a:rPr>
              <a:t>Uran konjunkcija MC  &gt;&gt; nato pojdi na stran</a:t>
            </a:r>
          </a:p>
        </p:txBody>
      </p:sp>
      <p:sp>
        <p:nvSpPr>
          <p:cNvPr id="4" name="PoljeZBesedilom 3"/>
          <p:cNvSpPr txBox="1"/>
          <p:nvPr/>
        </p:nvSpPr>
        <p:spPr>
          <a:xfrm>
            <a:off x="5651504" y="2636836"/>
            <a:ext cx="2373316" cy="307979"/>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400" b="0" i="0" u="none" strike="noStrike" kern="1200" cap="none" spc="0" baseline="0">
                <a:solidFill>
                  <a:srgbClr val="000000"/>
                </a:solidFill>
                <a:uFillTx/>
                <a:latin typeface="Arial"/>
                <a:cs typeface="Arial"/>
              </a:rPr>
              <a:t>Uran v kvadratu do Saturna</a:t>
            </a:r>
          </a:p>
        </p:txBody>
      </p:sp>
      <p:sp>
        <p:nvSpPr>
          <p:cNvPr id="5" name="PoljeZBesedilom 4"/>
          <p:cNvSpPr txBox="1"/>
          <p:nvPr/>
        </p:nvSpPr>
        <p:spPr>
          <a:xfrm>
            <a:off x="5435595" y="2924178"/>
            <a:ext cx="2155826" cy="307979"/>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400" b="0" i="0" u="none" strike="noStrike" kern="1200" cap="none" spc="0" baseline="0">
                <a:solidFill>
                  <a:srgbClr val="000000"/>
                </a:solidFill>
                <a:uFillTx/>
                <a:latin typeface="Arial"/>
                <a:cs typeface="Arial"/>
              </a:rPr>
              <a:t>Uran v sekstilu do Marsa</a:t>
            </a:r>
          </a:p>
        </p:txBody>
      </p:sp>
      <p:sp>
        <p:nvSpPr>
          <p:cNvPr id="6" name="Pravokotnik 5"/>
          <p:cNvSpPr/>
          <p:nvPr/>
        </p:nvSpPr>
        <p:spPr>
          <a:xfrm>
            <a:off x="3203572" y="4149720"/>
            <a:ext cx="5472885" cy="246220"/>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hlinkClick r:id="rId3"/>
              </a:rPr>
              <a:t>http://www.rojstna-karta.si/TRANZITI/Tranzit%20Urana%20v%20aspektih.html</a:t>
            </a:r>
            <a:endParaRPr lang="sl-SI" sz="1000" b="0" i="0" u="none" strike="noStrike" kern="1200" cap="none" spc="0" baseline="0">
              <a:solidFill>
                <a:srgbClr val="000000"/>
              </a:solidFill>
              <a:uFillTx/>
              <a:latin typeface="Arial"/>
              <a:cs typeface="Arial"/>
            </a:endParaRPr>
          </a:p>
        </p:txBody>
      </p:sp>
      <p:sp>
        <p:nvSpPr>
          <p:cNvPr id="7" name="PoljeZBesedilom 6"/>
          <p:cNvSpPr txBox="1"/>
          <p:nvPr/>
        </p:nvSpPr>
        <p:spPr>
          <a:xfrm>
            <a:off x="468309" y="3500442"/>
            <a:ext cx="1925634" cy="30797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400" b="0" i="0" u="none" strike="noStrike" kern="1200" cap="none" spc="0" baseline="0">
                <a:solidFill>
                  <a:srgbClr val="000000"/>
                </a:solidFill>
                <a:uFillTx/>
                <a:latin typeface="Arial"/>
                <a:cs typeface="Arial"/>
              </a:rPr>
              <a:t>Uran sekstil do Sonca</a:t>
            </a:r>
          </a:p>
        </p:txBody>
      </p:sp>
      <p:cxnSp>
        <p:nvCxnSpPr>
          <p:cNvPr id="8" name="Raven puščični konektor 9"/>
          <p:cNvCxnSpPr>
            <a:stCxn id="3" idx="1"/>
          </p:cNvCxnSpPr>
          <p:nvPr/>
        </p:nvCxnSpPr>
        <p:spPr>
          <a:xfrm rot="10800009" flipV="1">
            <a:off x="2987656" y="558781"/>
            <a:ext cx="1728792" cy="1141418"/>
          </a:xfrm>
          <a:prstGeom prst="straightConnector1">
            <a:avLst/>
          </a:prstGeom>
          <a:noFill/>
          <a:ln w="10003">
            <a:solidFill>
              <a:srgbClr val="F0A22E"/>
            </a:solidFill>
            <a:prstDash val="solid"/>
            <a:tailEnd type="arrow"/>
          </a:ln>
        </p:spPr>
      </p:cxnSp>
      <p:cxnSp>
        <p:nvCxnSpPr>
          <p:cNvPr id="9" name="Raven puščični konektor 10"/>
          <p:cNvCxnSpPr>
            <a:stCxn id="4" idx="1"/>
          </p:cNvCxnSpPr>
          <p:nvPr/>
        </p:nvCxnSpPr>
        <p:spPr>
          <a:xfrm rot="10799991">
            <a:off x="3132122" y="2205039"/>
            <a:ext cx="2519364" cy="585782"/>
          </a:xfrm>
          <a:prstGeom prst="straightConnector1">
            <a:avLst/>
          </a:prstGeom>
          <a:noFill/>
          <a:ln w="10003">
            <a:solidFill>
              <a:srgbClr val="F0A22E"/>
            </a:solidFill>
            <a:prstDash val="solid"/>
            <a:tailEnd type="arrow"/>
          </a:ln>
        </p:spPr>
      </p:cxnSp>
      <p:cxnSp>
        <p:nvCxnSpPr>
          <p:cNvPr id="10" name="Raven puščični konektor 13"/>
          <p:cNvCxnSpPr>
            <a:stCxn id="5" idx="1"/>
          </p:cNvCxnSpPr>
          <p:nvPr/>
        </p:nvCxnSpPr>
        <p:spPr>
          <a:xfrm rot="10799991">
            <a:off x="2700324" y="2781285"/>
            <a:ext cx="2735254" cy="296860"/>
          </a:xfrm>
          <a:prstGeom prst="straightConnector1">
            <a:avLst/>
          </a:prstGeom>
          <a:noFill/>
          <a:ln w="10003">
            <a:solidFill>
              <a:srgbClr val="F0A22E"/>
            </a:solidFill>
            <a:prstDash val="solid"/>
            <a:tailEnd type="arrow"/>
          </a:ln>
        </p:spPr>
      </p:cxnSp>
      <p:cxnSp>
        <p:nvCxnSpPr>
          <p:cNvPr id="11" name="Raven puščični konektor 16"/>
          <p:cNvCxnSpPr>
            <a:stCxn id="7" idx="0"/>
          </p:cNvCxnSpPr>
          <p:nvPr/>
        </p:nvCxnSpPr>
        <p:spPr>
          <a:xfrm rot="5400013" flipH="1" flipV="1">
            <a:off x="1633534" y="2938456"/>
            <a:ext cx="358774" cy="765179"/>
          </a:xfrm>
          <a:prstGeom prst="straightConnector1">
            <a:avLst/>
          </a:prstGeom>
          <a:noFill/>
          <a:ln w="10003">
            <a:solidFill>
              <a:srgbClr val="F0A22E"/>
            </a:solidFill>
            <a:prstDash val="solid"/>
            <a:tailEnd type="arrow"/>
          </a:ln>
        </p:spPr>
      </p:cxnSp>
      <p:sp>
        <p:nvSpPr>
          <p:cNvPr id="12" name="Pravokotnik 17"/>
          <p:cNvSpPr/>
          <p:nvPr/>
        </p:nvSpPr>
        <p:spPr>
          <a:xfrm>
            <a:off x="5076821" y="1268409"/>
            <a:ext cx="3887791" cy="1477963"/>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800" b="0" i="0" u="none" strike="noStrike" kern="1200" cap="none" spc="0" baseline="0">
                <a:solidFill>
                  <a:srgbClr val="000000"/>
                </a:solidFill>
                <a:uFillTx/>
                <a:latin typeface="Arial"/>
                <a:cs typeface="Arial"/>
              </a:rPr>
              <a:t> </a:t>
            </a:r>
            <a:r>
              <a:rPr lang="sl-SI" sz="1400" b="0" i="0" u="none" strike="noStrike" kern="1200" cap="none" spc="0" baseline="0">
                <a:solidFill>
                  <a:srgbClr val="000000"/>
                </a:solidFill>
                <a:uFillTx/>
                <a:latin typeface="Arial"/>
                <a:cs typeface="Arial"/>
              </a:rPr>
              <a:t>Tranziti Urana do Mid-Heaven</a:t>
            </a:r>
            <a:r>
              <a:rPr lang="sl-SI" sz="1800" b="0" i="0" u="none" strike="noStrike" kern="1200" cap="none" spc="0" baseline="0">
                <a:solidFill>
                  <a:srgbClr val="000000"/>
                </a:solidFill>
                <a:uFillTx/>
                <a:latin typeface="Arial"/>
                <a:cs typeface="Arial"/>
              </a:rPr>
              <a:t/>
            </a:r>
            <a:br>
              <a:rPr lang="sl-SI" sz="1800" b="0" i="0" u="none" strike="noStrike" kern="1200" cap="none" spc="0" baseline="0">
                <a:solidFill>
                  <a:srgbClr val="000000"/>
                </a:solidFill>
                <a:uFillTx/>
                <a:latin typeface="Arial"/>
                <a:cs typeface="Arial"/>
              </a:rPr>
            </a:br>
            <a:r>
              <a:rPr lang="sl-SI" sz="800" b="1" i="0" u="none" strike="noStrike" kern="1200" cap="none" spc="0" baseline="0">
                <a:solidFill>
                  <a:srgbClr val="000000"/>
                </a:solidFill>
                <a:uFillTx/>
                <a:latin typeface="Arial"/>
                <a:cs typeface="Arial"/>
              </a:rPr>
              <a:t>Uran konjunkcija MC: Upor      </a:t>
            </a:r>
            <a:endParaRPr lang="sl-SI" sz="8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800" b="0" i="0" u="none" strike="noStrike" kern="1200" cap="none" spc="0" baseline="0">
                <a:solidFill>
                  <a:srgbClr val="000000"/>
                </a:solidFill>
                <a:uFillTx/>
                <a:latin typeface="Arial"/>
                <a:cs typeface="Arial"/>
              </a:rPr>
              <a:t>S tem vplivom lahko iščeš nenadne spremembe na način na katerega ti definiraš svojo osebnost pred svetom. To se bo odražalo v tvojem poklicu, tvoji družbeni poziciji in tvojem slovesu v očeh drugih. Te spremembe ti lahko dopuščajo, da se osvobodiš in srečaš življenje z novo svobodo in pripravljenostjo za nove izkušnje. Toda je lahko tudi popolnoma preobrnjeno , odvisno od tvoje orientacije glede na oči publike- javnega življenja. Če je tvoje javno in profesionalno življenje izvor dosežkov in zadovoljstva, potem verjetno ne bo škode pod tem vplivom, samo razširitev in bolj izzivajoče. Toda, če obstoja napetost pred očmi publike…..</a:t>
            </a:r>
            <a:r>
              <a:rPr lang="sl-SI" sz="800" b="1" i="0" u="none" strike="noStrike" kern="1200" cap="none" spc="0" baseline="0">
                <a:solidFill>
                  <a:srgbClr val="000000"/>
                </a:solidFill>
                <a:uFillTx/>
                <a:latin typeface="Arial"/>
                <a:cs typeface="Arial"/>
              </a:rPr>
              <a:t> </a:t>
            </a:r>
            <a:endParaRPr lang="sl-SI" sz="800" b="0" i="0" u="none" strike="noStrike" kern="1200" cap="none" spc="0" baseline="0">
              <a:solidFill>
                <a:srgbClr val="000000"/>
              </a:solidFill>
              <a:uFillTx/>
              <a:latin typeface="Arial"/>
              <a:cs typeface="Arial"/>
            </a:endParaRPr>
          </a:p>
        </p:txBody>
      </p:sp>
      <p:sp>
        <p:nvSpPr>
          <p:cNvPr id="13" name="Pravokotnik 18"/>
          <p:cNvSpPr/>
          <p:nvPr/>
        </p:nvSpPr>
        <p:spPr>
          <a:xfrm>
            <a:off x="250829" y="4437061"/>
            <a:ext cx="4176714" cy="1662114"/>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1" i="0" u="none" strike="noStrike" kern="1200" cap="none" spc="0" baseline="0">
                <a:solidFill>
                  <a:srgbClr val="000000"/>
                </a:solidFill>
                <a:uFillTx/>
                <a:latin typeface="Arial"/>
                <a:cs typeface="Arial"/>
              </a:rPr>
              <a:t>Uran v tranzitu Sextile Sonce: Kdo si ti </a:t>
            </a: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800" b="0" i="0" u="none" strike="noStrike" kern="1200" cap="none" spc="0" baseline="0">
                <a:solidFill>
                  <a:srgbClr val="000000"/>
                </a:solidFill>
                <a:uFillTx/>
                <a:latin typeface="Arial"/>
                <a:cs typeface="Arial"/>
              </a:rPr>
              <a:t>Efekti tega vpliva niso vedno spektakularni, toda če dobro opazuješ, boš opazil, da je vseh vrst novih in stimulativnih dogajanj v življenju. To ne teče v običajni obliki. Toda spremembe in nepričakovani dogodki te posebno ne motijo. Namesto tega se ti odpreš novemu razumevanju in priložnostim in ti daje občutek, da ima življenjski stil neko vznemirjenost in potencial za rast.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800" b="0" i="0" u="none" strike="noStrike" kern="1200" cap="none" spc="0" baseline="0">
                <a:solidFill>
                  <a:srgbClr val="000000"/>
                </a:solidFill>
                <a:uFillTx/>
                <a:latin typeface="Arial"/>
                <a:cs typeface="Arial"/>
              </a:rPr>
              <a:t>Priložnosti lahko pridejo naokoli preko prijateljev ali se oni lahko enostavno pojavijo v nekem drugem področju tvojega vsakdanjega okolja. Ti lahko postaneš vključen v novo skupino ljudi, ki živijo na način, za katerega prej nisi niti pomislil, da je mogoč. Lahko, da te privlačijo nove filozofije in nove tehnike upravljanja življenja. To je eden tistih vplivov pod katerimi ljudje pričnejo študirati astrologijo.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800" b="0" i="0" u="none" strike="noStrike" kern="1200" cap="none" spc="0" baseline="0">
                <a:solidFill>
                  <a:srgbClr val="000000"/>
                </a:solidFill>
                <a:uFillTx/>
                <a:latin typeface="Arial"/>
                <a:cs typeface="Arial"/>
              </a:rPr>
              <a:t>Vsi ti dogodki izražajo tvojo željo za večjo svobodo…………..</a:t>
            </a:r>
          </a:p>
        </p:txBody>
      </p:sp>
      <p:sp>
        <p:nvSpPr>
          <p:cNvPr id="14" name="PoljeZBesedilom 24"/>
          <p:cNvSpPr txBox="1"/>
          <p:nvPr/>
        </p:nvSpPr>
        <p:spPr>
          <a:xfrm>
            <a:off x="323853" y="3860797"/>
            <a:ext cx="2870201" cy="50800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900" b="0" i="0" u="none" strike="noStrike" kern="1200" cap="none" spc="0" baseline="0">
                <a:solidFill>
                  <a:srgbClr val="000000"/>
                </a:solidFill>
                <a:uFillTx/>
                <a:latin typeface="Arial"/>
                <a:cs typeface="Arial"/>
              </a:rPr>
              <a:t>Zraven je datum točnega aspekta.  Običajno so trije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900" b="0" i="0" u="none" strike="noStrike" kern="1200" cap="none" spc="0" baseline="0">
                <a:solidFill>
                  <a:srgbClr val="000000"/>
                </a:solidFill>
                <a:uFillTx/>
                <a:latin typeface="Arial"/>
                <a:cs typeface="Arial"/>
              </a:rPr>
              <a:t>Datumi in okoli tretjega se zgodi, kar  te sili napraviti.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900" b="0" i="0" u="none" strike="noStrike" kern="1200" cap="none" spc="0" baseline="0">
                <a:solidFill>
                  <a:srgbClr val="000000"/>
                </a:solidFill>
                <a:uFillTx/>
                <a:latin typeface="Arial"/>
                <a:cs typeface="Arial"/>
              </a:rPr>
              <a:t>Prvič gre naprej, drugič retrograde  in potem naprej</a:t>
            </a:r>
          </a:p>
        </p:txBody>
      </p:sp>
      <p:sp>
        <p:nvSpPr>
          <p:cNvPr id="15" name="PoljeZBesedilom 25"/>
          <p:cNvSpPr txBox="1"/>
          <p:nvPr/>
        </p:nvSpPr>
        <p:spPr>
          <a:xfrm>
            <a:off x="5003797" y="3213101"/>
            <a:ext cx="2871792" cy="50800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900" b="0" i="0" u="none" strike="noStrike" kern="1200" cap="none" spc="0" baseline="0">
                <a:solidFill>
                  <a:srgbClr val="000000"/>
                </a:solidFill>
                <a:uFillTx/>
                <a:latin typeface="Arial"/>
                <a:cs typeface="Arial"/>
              </a:rPr>
              <a:t>Zraven je datum točnega aspekta.  Običajno so trije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900" b="0" i="0" u="none" strike="noStrike" kern="1200" cap="none" spc="0" baseline="0">
                <a:solidFill>
                  <a:srgbClr val="000000"/>
                </a:solidFill>
                <a:uFillTx/>
                <a:latin typeface="Arial"/>
                <a:cs typeface="Arial"/>
              </a:rPr>
              <a:t>Datumi in okoli tretjega se zgodi, kar  te sili napraviti.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900" b="0" i="0" u="none" strike="noStrike" kern="1200" cap="none" spc="0" baseline="0">
                <a:solidFill>
                  <a:srgbClr val="000000"/>
                </a:solidFill>
                <a:uFillTx/>
                <a:latin typeface="Arial"/>
                <a:cs typeface="Arial"/>
              </a:rPr>
              <a:t>Prvič gre naprej, drugič retrograde  in potem naprej</a:t>
            </a:r>
          </a:p>
        </p:txBody>
      </p:sp>
      <p:sp>
        <p:nvSpPr>
          <p:cNvPr id="16" name="Pravokotnik 26"/>
          <p:cNvSpPr/>
          <p:nvPr/>
        </p:nvSpPr>
        <p:spPr>
          <a:xfrm>
            <a:off x="4679954" y="692145"/>
            <a:ext cx="4464045" cy="400114"/>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hlinkClick r:id="rId3"/>
              </a:rPr>
              <a:t>http://www.rojstna-karta.si/TRANZITI/Tranzit%20Urana%20v%20aspektih.html</a:t>
            </a:r>
            <a:endParaRPr lang="sl-SI" sz="1000" b="0" i="0" u="none" strike="noStrike" kern="1200" cap="none" spc="0" baseline="0">
              <a:solidFill>
                <a:srgbClr val="000000"/>
              </a:solidFill>
              <a:uFillTx/>
              <a:latin typeface="Arial"/>
              <a:cs typeface="Arial"/>
            </a:endParaRPr>
          </a:p>
        </p:txBody>
      </p:sp>
      <p:sp>
        <p:nvSpPr>
          <p:cNvPr id="17" name="PoljeZBesedilom 29"/>
          <p:cNvSpPr txBox="1"/>
          <p:nvPr/>
        </p:nvSpPr>
        <p:spPr>
          <a:xfrm>
            <a:off x="5580061" y="1052510"/>
            <a:ext cx="2066928" cy="40005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In poišči </a:t>
            </a:r>
            <a:r>
              <a:rPr lang="sl-SI" sz="1000" b="1" i="0" u="none" strike="noStrike" kern="1200" cap="none" spc="0" baseline="0">
                <a:solidFill>
                  <a:srgbClr val="000000"/>
                </a:solidFill>
                <a:uFillTx/>
                <a:latin typeface="Arial"/>
                <a:cs typeface="Arial"/>
              </a:rPr>
              <a:t> Uran konjunkcija MC: </a:t>
            </a: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  </a:t>
            </a:r>
          </a:p>
        </p:txBody>
      </p:sp>
      <p:sp>
        <p:nvSpPr>
          <p:cNvPr id="18" name="PoljeZBesedilom 32"/>
          <p:cNvSpPr txBox="1"/>
          <p:nvPr/>
        </p:nvSpPr>
        <p:spPr>
          <a:xfrm>
            <a:off x="4572000" y="4579936"/>
            <a:ext cx="4321170" cy="172402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1" i="0" u="none" strike="noStrike" kern="1200" cap="none" spc="0" baseline="0">
                <a:solidFill>
                  <a:srgbClr val="000000"/>
                </a:solidFill>
                <a:uFillTx/>
                <a:latin typeface="Arial"/>
                <a:cs typeface="Arial"/>
              </a:rPr>
              <a:t>Uran v tranzitu trine Mars:  </a:t>
            </a:r>
            <a:r>
              <a:rPr lang="sl-SI" sz="1800" b="0" i="0" u="none" strike="noStrike" kern="1200" cap="none" spc="0" baseline="0">
                <a:solidFill>
                  <a:srgbClr val="000000"/>
                </a:solidFill>
                <a:uFillTx/>
                <a:latin typeface="Arial"/>
                <a:cs typeface="Arial"/>
              </a:rPr>
              <a:t/>
            </a:r>
            <a:br>
              <a:rPr lang="sl-SI" sz="1800" b="0" i="0" u="none" strike="noStrike" kern="1200" cap="none" spc="0" baseline="0">
                <a:solidFill>
                  <a:srgbClr val="000000"/>
                </a:solidFill>
                <a:uFillTx/>
                <a:latin typeface="Arial"/>
                <a:cs typeface="Arial"/>
              </a:rPr>
            </a:br>
            <a:r>
              <a:rPr lang="sl-SI" sz="800" b="0" i="0" u="none" strike="noStrike" kern="1200" cap="none" spc="0" baseline="0">
                <a:solidFill>
                  <a:srgbClr val="000000"/>
                </a:solidFill>
                <a:uFillTx/>
                <a:latin typeface="Arial"/>
                <a:cs typeface="Arial"/>
              </a:rPr>
              <a:t>Ta vpliv predstavlja možnost za močno aktivnost in samo-potrjevanje. Celo če si naravno sramežljiva in zadržana oseba te bo ta vpliv usposobil napraviti svoje znamenje na svet okoli sebe. Drugi bodo postali pozorni , ko bodo videli , da si sposoben prekiniti s starimi navadami in načini delovanja.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800" b="0" i="0" u="none" strike="noStrike" kern="1200" cap="none" spc="0" baseline="0">
                <a:solidFill>
                  <a:srgbClr val="000000"/>
                </a:solidFill>
                <a:uFillTx/>
                <a:latin typeface="Arial"/>
                <a:cs typeface="Arial"/>
              </a:rPr>
              <a:t>Ti boš pokazal novo stran sebe in  poskušal napraviti stvari , ki jih po navadi ne bi. Prav verjetno boš uspel.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800" b="0" i="0" u="none" strike="noStrike" kern="1200" cap="none" spc="0" baseline="0">
                <a:solidFill>
                  <a:srgbClr val="000000"/>
                </a:solidFill>
                <a:uFillTx/>
                <a:latin typeface="Arial"/>
                <a:cs typeface="Arial"/>
              </a:rPr>
              <a:t>  Ti lahko izbereš sedaj nove aktivnosti z drugimi, toda samo , če ti dopuščajo, da si sam svoj. Ti nisi pripravljen za kompromise, ker ne vidiš potrebe za to in verjetno imaš prav. V istem času ti ne občutiš posebne potrebe , da gredo drugi ljudje skupaj s teboj. Ti si prav zadovoljen , da greš lastno pot in delaš zase.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800" b="0" i="0" u="sng" strike="noStrike" kern="1200" cap="none" spc="0" baseline="0">
                <a:solidFill>
                  <a:srgbClr val="000000"/>
                </a:solidFill>
                <a:uFillTx/>
                <a:latin typeface="Arial"/>
                <a:cs typeface="Arial"/>
              </a:rPr>
              <a:t>Ti boš pripravil dovršitve nalog </a:t>
            </a:r>
            <a:r>
              <a:rPr lang="sl-SI" sz="800" b="1" i="0" u="sng" strike="noStrike" kern="1200" cap="none" spc="0" baseline="0">
                <a:solidFill>
                  <a:srgbClr val="000000"/>
                </a:solidFill>
                <a:uFillTx/>
                <a:latin typeface="Arial"/>
                <a:cs typeface="Arial"/>
              </a:rPr>
              <a:t>in začel nove lastne projekte, ki predstavljajo kdo in kaj si </a:t>
            </a:r>
            <a:r>
              <a:rPr lang="sl-SI" sz="800" b="0" i="0" u="sng" strike="noStrike" kern="1200" cap="none" spc="0" baseline="0">
                <a:solidFill>
                  <a:srgbClr val="000000"/>
                </a:solidFill>
                <a:uFillTx/>
                <a:latin typeface="Arial"/>
                <a:cs typeface="Arial"/>
              </a:rPr>
              <a:t>. </a:t>
            </a:r>
            <a:r>
              <a:rPr lang="sl-SI" sz="800" b="0" i="0" u="none" strike="noStrike" kern="1200" cap="none" spc="0" baseline="0">
                <a:solidFill>
                  <a:srgbClr val="000000"/>
                </a:solidFill>
                <a:uFillTx/>
                <a:latin typeface="Arial"/>
                <a:cs typeface="Arial"/>
              </a:rPr>
              <a:t>Pod tem vplivom lahko postaneš zainteresiran za svobodo drugih ljudi , ker razumeš ….</a:t>
            </a:r>
          </a:p>
        </p:txBody>
      </p:sp>
      <p:sp>
        <p:nvSpPr>
          <p:cNvPr id="19" name="Ograda številke diapozitiva 18"/>
          <p:cNvSpPr txBox="1"/>
          <p:nvPr/>
        </p:nvSpPr>
        <p:spPr>
          <a:xfrm>
            <a:off x="8229600" y="6476996"/>
            <a:ext cx="761996" cy="244473"/>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CE4CFC9-1485-4D0B-9308-0BC7ACEEAD0A}" type="slidenum">
              <a:t>4</a:t>
            </a:fld>
            <a:endParaRPr lang="sl-SI" sz="1200" b="0" i="0" u="none" strike="noStrike" kern="1200" cap="none" spc="0" baseline="0">
              <a:solidFill>
                <a:srgbClr val="D38E27"/>
              </a:solidFill>
              <a:uFillTx/>
              <a:latin typeface="Arial"/>
              <a:cs typeface="Aria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pic>
        <p:nvPicPr>
          <p:cNvPr id="2" name="Slika 2" descr="Slika2-SPODAJ LEVO.png"/>
          <p:cNvPicPr>
            <a:picLocks noChangeAspect="1"/>
          </p:cNvPicPr>
          <p:nvPr/>
        </p:nvPicPr>
        <p:blipFill>
          <a:blip r:embed="rId2" cstate="print"/>
          <a:srcRect/>
          <a:stretch>
            <a:fillRect/>
          </a:stretch>
        </p:blipFill>
        <p:spPr>
          <a:xfrm>
            <a:off x="1403347" y="692145"/>
            <a:ext cx="3944941" cy="5905496"/>
          </a:xfrm>
          <a:prstGeom prst="rect">
            <a:avLst/>
          </a:prstGeom>
          <a:noFill/>
          <a:ln>
            <a:noFill/>
          </a:ln>
        </p:spPr>
      </p:pic>
      <p:sp>
        <p:nvSpPr>
          <p:cNvPr id="3" name="PoljeZBesedilom 3"/>
          <p:cNvSpPr txBox="1"/>
          <p:nvPr/>
        </p:nvSpPr>
        <p:spPr>
          <a:xfrm>
            <a:off x="468309" y="908054"/>
            <a:ext cx="1174747" cy="677863"/>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800" b="0" i="0" u="none" strike="noStrike" kern="1200" cap="none" spc="0" baseline="0">
                <a:solidFill>
                  <a:srgbClr val="000000"/>
                </a:solidFill>
                <a:uFillTx/>
                <a:latin typeface="Arial"/>
                <a:cs typeface="Arial"/>
              </a:rPr>
              <a:t>&lt;&lt;&lt;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Se nadaljuje 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predhodne strani</a:t>
            </a:r>
          </a:p>
        </p:txBody>
      </p:sp>
      <p:sp>
        <p:nvSpPr>
          <p:cNvPr id="4" name="PoljeZBesedilom 4"/>
          <p:cNvSpPr txBox="1"/>
          <p:nvPr/>
        </p:nvSpPr>
        <p:spPr>
          <a:xfrm>
            <a:off x="2195510" y="260347"/>
            <a:ext cx="2570158" cy="369883"/>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800" b="0" i="0" u="none" strike="noStrike" kern="1200" cap="none" spc="0" baseline="0">
                <a:solidFill>
                  <a:srgbClr val="000000"/>
                </a:solidFill>
                <a:uFillTx/>
                <a:latin typeface="Arial"/>
                <a:cs typeface="Arial"/>
              </a:rPr>
              <a:t>Spodnji del - Progresija</a:t>
            </a:r>
          </a:p>
        </p:txBody>
      </p:sp>
      <p:sp>
        <p:nvSpPr>
          <p:cNvPr id="5" name="Pravokotnik 6"/>
          <p:cNvSpPr/>
          <p:nvPr/>
        </p:nvSpPr>
        <p:spPr>
          <a:xfrm>
            <a:off x="250829" y="5876921"/>
            <a:ext cx="3654427" cy="400050"/>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hlinkClick r:id="rId3"/>
              </a:rPr>
              <a:t>http://www.rojstna-karta.si/progresiran_mars_v_aspektih.html</a:t>
            </a: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p:txBody>
      </p:sp>
      <p:sp>
        <p:nvSpPr>
          <p:cNvPr id="6" name="PoljeZBesedilom 7"/>
          <p:cNvSpPr txBox="1"/>
          <p:nvPr/>
        </p:nvSpPr>
        <p:spPr>
          <a:xfrm>
            <a:off x="5903915" y="3068634"/>
            <a:ext cx="2844798" cy="123189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100" b="1" i="0" u="none" strike="noStrike" kern="1200" cap="none" spc="0" baseline="0">
                <a:solidFill>
                  <a:srgbClr val="000000"/>
                </a:solidFill>
                <a:uFillTx/>
                <a:latin typeface="Arial"/>
                <a:cs typeface="Arial"/>
              </a:rPr>
              <a:t>Progresiran Mars konjunkcija Sonce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900" b="0" i="0" u="none" strike="noStrike" kern="1200" cap="none" spc="0" baseline="0">
                <a:solidFill>
                  <a:srgbClr val="000000"/>
                </a:solidFill>
                <a:uFillTx/>
                <a:latin typeface="Arial"/>
                <a:cs typeface="Arial"/>
              </a:rPr>
              <a:t>Nov strel nepopustljive trajne energije vreje v notranjosti in  spreminja vas v žogo ognja, preden se ti to zaveš. Pomladna  moč pa je izkoriščena za tisti trenutek, ki prinaša samozavest  in sposobnost, da napredujete korak z novo samozavestjo.  Poskrbite, da boste dobro to uporabili, da se izognete spotikanja ega na tej poti.</a:t>
            </a:r>
            <a:endParaRPr lang="sl-SI" sz="1800" b="0" i="0" u="none" strike="noStrike" kern="1200" cap="none" spc="0" baseline="0">
              <a:solidFill>
                <a:srgbClr val="000000"/>
              </a:solidFill>
              <a:uFillTx/>
              <a:latin typeface="Arial"/>
              <a:cs typeface="Arial"/>
            </a:endParaRPr>
          </a:p>
        </p:txBody>
      </p:sp>
      <p:sp>
        <p:nvSpPr>
          <p:cNvPr id="7" name="Puščica dol 7"/>
          <p:cNvSpPr/>
          <p:nvPr/>
        </p:nvSpPr>
        <p:spPr>
          <a:xfrm>
            <a:off x="971550" y="4292595"/>
            <a:ext cx="287341" cy="1512883"/>
          </a:xfrm>
          <a:custGeom>
            <a:avLst>
              <a:gd name="f0" fmla="val 19549"/>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21600 0 f22"/>
              <a:gd name="f30" fmla="*/ f21 f12 1"/>
              <a:gd name="f31" fmla="*/ f22 f13 1"/>
              <a:gd name="f32" fmla="+- f25 0 f3"/>
              <a:gd name="f33" fmla="+- f26 0 f3"/>
              <a:gd name="f34" fmla="*/ 0 f27 1"/>
              <a:gd name="f35" fmla="*/ 21600 f27 1"/>
              <a:gd name="f36" fmla="*/ f29 f21 1"/>
              <a:gd name="f37" fmla="*/ f28 f12 1"/>
              <a:gd name="f38" fmla="*/ f36 1 10800"/>
              <a:gd name="f39" fmla="*/ f34 1 f27"/>
              <a:gd name="f40" fmla="*/ f35 1 f27"/>
              <a:gd name="f41" fmla="+- f22 f38 0"/>
              <a:gd name="f42" fmla="*/ f39 f13 1"/>
              <a:gd name="f43" fmla="*/ f39 f12 1"/>
              <a:gd name="f44" fmla="*/ f40 f12 1"/>
              <a:gd name="f45" fmla="*/ f41 f13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5"/>
            <a:pathLst>
              <a:path w="21600" h="21600">
                <a:moveTo>
                  <a:pt x="f21" y="f7"/>
                </a:moveTo>
                <a:lnTo>
                  <a:pt x="f21" y="f22"/>
                </a:lnTo>
                <a:lnTo>
                  <a:pt x="f7" y="f22"/>
                </a:lnTo>
                <a:lnTo>
                  <a:pt x="f9" y="f8"/>
                </a:lnTo>
                <a:lnTo>
                  <a:pt x="f8" y="f22"/>
                </a:lnTo>
                <a:lnTo>
                  <a:pt x="f28" y="f22"/>
                </a:lnTo>
                <a:lnTo>
                  <a:pt x="f28" y="f7"/>
                </a:lnTo>
                <a:close/>
              </a:path>
            </a:pathLst>
          </a:custGeom>
          <a:solidFill>
            <a:srgbClr val="F0A22E"/>
          </a:solidFill>
          <a:ln w="25402">
            <a:solidFill>
              <a:srgbClr val="B0761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800" b="0" i="0" u="none" strike="noStrike" kern="1200" cap="none" spc="0" baseline="0">
              <a:solidFill>
                <a:srgbClr val="FFFFFF"/>
              </a:solidFill>
              <a:uFillTx/>
              <a:latin typeface="Franklin Gothic Book"/>
            </a:endParaRPr>
          </a:p>
        </p:txBody>
      </p:sp>
      <p:sp>
        <p:nvSpPr>
          <p:cNvPr id="8" name="Puščica dol 8"/>
          <p:cNvSpPr/>
          <p:nvPr/>
        </p:nvSpPr>
        <p:spPr>
          <a:xfrm rot="10799991">
            <a:off x="5580061" y="908054"/>
            <a:ext cx="287341" cy="3313108"/>
          </a:xfrm>
          <a:custGeom>
            <a:avLst>
              <a:gd name="f0" fmla="val 19662"/>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21600 0 f22"/>
              <a:gd name="f30" fmla="*/ f21 f12 1"/>
              <a:gd name="f31" fmla="*/ f22 f13 1"/>
              <a:gd name="f32" fmla="+- f25 0 f3"/>
              <a:gd name="f33" fmla="+- f26 0 f3"/>
              <a:gd name="f34" fmla="*/ 0 f27 1"/>
              <a:gd name="f35" fmla="*/ 21600 f27 1"/>
              <a:gd name="f36" fmla="*/ f29 f21 1"/>
              <a:gd name="f37" fmla="*/ f28 f12 1"/>
              <a:gd name="f38" fmla="*/ f36 1 10800"/>
              <a:gd name="f39" fmla="*/ f34 1 f27"/>
              <a:gd name="f40" fmla="*/ f35 1 f27"/>
              <a:gd name="f41" fmla="+- f22 f38 0"/>
              <a:gd name="f42" fmla="*/ f39 f13 1"/>
              <a:gd name="f43" fmla="*/ f39 f12 1"/>
              <a:gd name="f44" fmla="*/ f40 f12 1"/>
              <a:gd name="f45" fmla="*/ f41 f13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5"/>
            <a:pathLst>
              <a:path w="21600" h="21600">
                <a:moveTo>
                  <a:pt x="f21" y="f7"/>
                </a:moveTo>
                <a:lnTo>
                  <a:pt x="f21" y="f22"/>
                </a:lnTo>
                <a:lnTo>
                  <a:pt x="f7" y="f22"/>
                </a:lnTo>
                <a:lnTo>
                  <a:pt x="f9" y="f8"/>
                </a:lnTo>
                <a:lnTo>
                  <a:pt x="f8" y="f22"/>
                </a:lnTo>
                <a:lnTo>
                  <a:pt x="f28" y="f22"/>
                </a:lnTo>
                <a:lnTo>
                  <a:pt x="f28" y="f7"/>
                </a:lnTo>
                <a:close/>
              </a:path>
            </a:pathLst>
          </a:custGeom>
          <a:solidFill>
            <a:srgbClr val="F0A22E"/>
          </a:solidFill>
          <a:ln w="25402">
            <a:solidFill>
              <a:srgbClr val="B0761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800" b="0" i="0" u="none" strike="noStrike" kern="1200" cap="none" spc="0" baseline="0">
              <a:solidFill>
                <a:srgbClr val="FFFFFF"/>
              </a:solidFill>
              <a:uFillTx/>
              <a:latin typeface="Franklin Gothic Book"/>
            </a:endParaRPr>
          </a:p>
        </p:txBody>
      </p:sp>
      <p:sp>
        <p:nvSpPr>
          <p:cNvPr id="9" name="PoljeZBesedilom 9"/>
          <p:cNvSpPr txBox="1"/>
          <p:nvPr/>
        </p:nvSpPr>
        <p:spPr>
          <a:xfrm>
            <a:off x="6443667" y="1125534"/>
            <a:ext cx="1852610" cy="64611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800" b="0" i="0" u="none" strike="noStrike" kern="1200" cap="none" spc="0" baseline="0">
                <a:solidFill>
                  <a:srgbClr val="000000"/>
                </a:solidFill>
                <a:uFillTx/>
                <a:latin typeface="Arial"/>
                <a:cs typeface="Arial"/>
              </a:rPr>
              <a:t>Tranziti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800" b="0" i="0" u="none" strike="noStrike" kern="1200" cap="none" spc="0" baseline="0">
                <a:solidFill>
                  <a:srgbClr val="000000"/>
                </a:solidFill>
                <a:uFillTx/>
                <a:latin typeface="Arial"/>
                <a:cs typeface="Arial"/>
              </a:rPr>
              <a:t>V zgornjem delu</a:t>
            </a:r>
          </a:p>
        </p:txBody>
      </p:sp>
      <p:sp>
        <p:nvSpPr>
          <p:cNvPr id="10" name="Ograda številke diapozitiva 10"/>
          <p:cNvSpPr txBox="1"/>
          <p:nvPr/>
        </p:nvSpPr>
        <p:spPr>
          <a:xfrm>
            <a:off x="8229600" y="6476996"/>
            <a:ext cx="761996" cy="244473"/>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D78620-06F7-442F-B0D6-F2BD4BD3033A}" type="slidenum">
              <a:t>5</a:t>
            </a:fld>
            <a:endParaRPr lang="sl-SI" sz="1200" b="0" i="0" u="none" strike="noStrike" kern="1200" cap="none" spc="0" baseline="0">
              <a:solidFill>
                <a:srgbClr val="D38E27"/>
              </a:solidFill>
              <a:uFillTx/>
              <a:latin typeface="Arial"/>
              <a:cs typeface="Arial"/>
            </a:endParaRPr>
          </a:p>
        </p:txBody>
      </p:sp>
      <p:sp>
        <p:nvSpPr>
          <p:cNvPr id="11" name="Ovalni oblaček 11"/>
          <p:cNvSpPr/>
          <p:nvPr/>
        </p:nvSpPr>
        <p:spPr>
          <a:xfrm flipH="1">
            <a:off x="6011859" y="5157792"/>
            <a:ext cx="2447921" cy="719139"/>
          </a:xfrm>
          <a:custGeom>
            <a:avLst>
              <a:gd name="f0" fmla="val 42576"/>
              <a:gd name="f1" fmla="val 20515"/>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solidFill>
            <a:srgbClr val="F0A22E"/>
          </a:solidFill>
          <a:ln w="25402">
            <a:solidFill>
              <a:srgbClr val="B0761F"/>
            </a:solidFill>
            <a:prstDash val="solid"/>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800" b="0" i="0" u="none" strike="noStrike" kern="1200" cap="none" spc="0" baseline="0">
                <a:solidFill>
                  <a:srgbClr val="000000"/>
                </a:solidFill>
                <a:uFillTx/>
                <a:latin typeface="Cambria" pitchFamily="18"/>
              </a:rPr>
              <a:t>Tukaj je Mars prišel v orbis Sonca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800" b="0" i="0" u="none" strike="noStrike" kern="1200" cap="none" spc="0" baseline="0">
                <a:solidFill>
                  <a:srgbClr val="000000"/>
                </a:solidFill>
                <a:uFillTx/>
                <a:latin typeface="Cambria" pitchFamily="18"/>
              </a:rPr>
              <a:t>( dovoljeno odstopanje za konjunkcijo</a:t>
            </a:r>
            <a:r>
              <a:rPr lang="sl-SI" sz="800" b="0" i="0" u="none" strike="noStrike" kern="1200" cap="none" spc="0" baseline="0">
                <a:solidFill>
                  <a:srgbClr val="000000"/>
                </a:solidFill>
                <a:uFillTx/>
                <a:latin typeface="Franklin Gothic Book"/>
              </a:rPr>
              <a:t>) dne  15.7.2007</a:t>
            </a:r>
          </a:p>
        </p:txBody>
      </p:sp>
      <p:sp>
        <p:nvSpPr>
          <p:cNvPr id="12" name="PoljeZBesedilom 9"/>
          <p:cNvSpPr txBox="1"/>
          <p:nvPr/>
        </p:nvSpPr>
        <p:spPr>
          <a:xfrm>
            <a:off x="5940427" y="4292595"/>
            <a:ext cx="3044823" cy="369883"/>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800" b="0" i="0" u="none" strike="noStrike" kern="1200" cap="none" spc="0" baseline="0">
                <a:solidFill>
                  <a:srgbClr val="000000"/>
                </a:solidFill>
                <a:uFillTx/>
                <a:latin typeface="Arial"/>
                <a:cs typeface="Arial"/>
              </a:rPr>
              <a:t>Progresija v spodnjem delu</a:t>
            </a:r>
          </a:p>
        </p:txBody>
      </p:sp>
      <p:cxnSp>
        <p:nvCxnSpPr>
          <p:cNvPr id="13" name="Raven puščični konektor 14"/>
          <p:cNvCxnSpPr/>
          <p:nvPr/>
        </p:nvCxnSpPr>
        <p:spPr>
          <a:xfrm rot="5400013">
            <a:off x="3384537" y="6056314"/>
            <a:ext cx="503240" cy="1591"/>
          </a:xfrm>
          <a:prstGeom prst="straightConnector1">
            <a:avLst/>
          </a:prstGeom>
          <a:noFill/>
          <a:ln w="10003">
            <a:solidFill>
              <a:srgbClr val="F0A22E"/>
            </a:solidFill>
            <a:prstDash val="solid"/>
            <a:tailEnd type="arrow"/>
          </a:ln>
        </p:spPr>
      </p:cxnSp>
      <p:sp>
        <p:nvSpPr>
          <p:cNvPr id="14" name="PoljeZBesedilom 13"/>
          <p:cNvSpPr txBox="1"/>
          <p:nvPr/>
        </p:nvSpPr>
        <p:spPr>
          <a:xfrm>
            <a:off x="6084883" y="5949945"/>
            <a:ext cx="2346322" cy="400050"/>
          </a:xfrm>
          <a:prstGeom prst="rect">
            <a:avLst/>
          </a:prstGeom>
          <a:solidFill>
            <a:srgbClr val="FFFFFF"/>
          </a:solidFill>
          <a:ln w="25402">
            <a:solidFill>
              <a:srgbClr val="A5644E"/>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Franklin Gothic Book"/>
              </a:rPr>
              <a:t>S tem se je pričela gonilna sila ojačana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Franklin Gothic Book"/>
              </a:rPr>
              <a:t>z močjo sonca – v povezavi s hišo</a:t>
            </a:r>
          </a:p>
        </p:txBody>
      </p:sp>
      <p:sp>
        <p:nvSpPr>
          <p:cNvPr id="15" name="PoljeZBesedilom 9"/>
          <p:cNvSpPr txBox="1"/>
          <p:nvPr/>
        </p:nvSpPr>
        <p:spPr>
          <a:xfrm rot="5400013">
            <a:off x="152393" y="4751397"/>
            <a:ext cx="1287466" cy="369883"/>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800" b="0" i="0" u="none" strike="noStrike" kern="1200" cap="none" spc="0" baseline="0">
                <a:solidFill>
                  <a:srgbClr val="000000"/>
                </a:solidFill>
                <a:uFillTx/>
                <a:latin typeface="Arial"/>
                <a:cs typeface="Arial"/>
              </a:rPr>
              <a:t>Progresija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p>
            <a:pPr lvl="0"/>
            <a:r>
              <a:rPr lang="sl-SI"/>
              <a:t>Pomen iz progresije</a:t>
            </a:r>
          </a:p>
        </p:txBody>
      </p:sp>
      <p:pic>
        <p:nvPicPr>
          <p:cNvPr id="3" name="Ograda vsebine 11" descr="progresija - 2008.png"/>
          <p:cNvPicPr>
            <a:picLocks noGrp="1" noChangeAspect="1"/>
          </p:cNvPicPr>
          <p:nvPr>
            <p:ph idx="1"/>
          </p:nvPr>
        </p:nvPicPr>
        <p:blipFill>
          <a:blip r:embed="rId2" cstate="print"/>
          <a:srcRect/>
          <a:stretch>
            <a:fillRect/>
          </a:stretch>
        </p:blipFill>
        <p:spPr>
          <a:xfrm>
            <a:off x="179386" y="1484308"/>
            <a:ext cx="4248146" cy="1417640"/>
          </a:xfrm>
        </p:spPr>
      </p:pic>
      <p:pic>
        <p:nvPicPr>
          <p:cNvPr id="4" name="Slika 12" descr="progresija - 2009-2 list.png"/>
          <p:cNvPicPr>
            <a:picLocks noChangeAspect="1"/>
          </p:cNvPicPr>
          <p:nvPr/>
        </p:nvPicPr>
        <p:blipFill>
          <a:blip r:embed="rId3" cstate="print"/>
          <a:srcRect/>
          <a:stretch>
            <a:fillRect/>
          </a:stretch>
        </p:blipFill>
        <p:spPr>
          <a:xfrm>
            <a:off x="4211634" y="1268409"/>
            <a:ext cx="3962396" cy="1584326"/>
          </a:xfrm>
          <a:prstGeom prst="rect">
            <a:avLst/>
          </a:prstGeom>
          <a:noFill/>
          <a:ln>
            <a:noFill/>
          </a:ln>
        </p:spPr>
      </p:pic>
      <p:pic>
        <p:nvPicPr>
          <p:cNvPr id="5" name="Slika 13" descr="progresija - 2010-3 list.png"/>
          <p:cNvPicPr>
            <a:picLocks noChangeAspect="1"/>
          </p:cNvPicPr>
          <p:nvPr/>
        </p:nvPicPr>
        <p:blipFill>
          <a:blip r:embed="rId4" cstate="print"/>
          <a:srcRect/>
          <a:stretch>
            <a:fillRect/>
          </a:stretch>
        </p:blipFill>
        <p:spPr>
          <a:xfrm>
            <a:off x="5580061" y="3068634"/>
            <a:ext cx="3384551" cy="1597027"/>
          </a:xfrm>
          <a:prstGeom prst="rect">
            <a:avLst/>
          </a:prstGeom>
          <a:noFill/>
          <a:ln>
            <a:noFill/>
          </a:ln>
        </p:spPr>
      </p:pic>
      <p:sp>
        <p:nvSpPr>
          <p:cNvPr id="6" name="Ograda številke diapozitiva 5"/>
          <p:cNvSpPr txBox="1"/>
          <p:nvPr/>
        </p:nvSpPr>
        <p:spPr>
          <a:xfrm>
            <a:off x="8229600" y="6473823"/>
            <a:ext cx="758823" cy="2476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D317E2-9BF2-4FBA-85C1-24B0513AA0F9}" type="slidenum">
              <a:t>6</a:t>
            </a:fld>
            <a:endParaRPr lang="sl-SI" sz="1200" b="0" i="0" u="none" strike="noStrike" kern="1200" cap="none" spc="0" baseline="0">
              <a:solidFill>
                <a:srgbClr val="D38E27"/>
              </a:solidFill>
              <a:uFillTx/>
              <a:latin typeface="Arial"/>
              <a:cs typeface="Arial"/>
            </a:endParaRPr>
          </a:p>
        </p:txBody>
      </p:sp>
      <p:sp>
        <p:nvSpPr>
          <p:cNvPr id="7" name="Pravokotnik 7"/>
          <p:cNvSpPr/>
          <p:nvPr/>
        </p:nvSpPr>
        <p:spPr>
          <a:xfrm>
            <a:off x="395285" y="3573466"/>
            <a:ext cx="2736854" cy="338135"/>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800" b="0" i="0" u="none" strike="noStrike" kern="1200" cap="none" spc="0" baseline="0">
                <a:solidFill>
                  <a:srgbClr val="000000"/>
                </a:solidFill>
                <a:uFillTx/>
                <a:latin typeface="Arial"/>
                <a:cs typeface="Arial"/>
              </a:rPr>
              <a:t>Tukaj je Mars prišel v orbis ( dovoljeno odstopanje za konjunkcijo) konjunkcije s Soncem od julija 2007</a:t>
            </a:r>
          </a:p>
        </p:txBody>
      </p:sp>
      <p:sp>
        <p:nvSpPr>
          <p:cNvPr id="8" name="Puščica dol 10"/>
          <p:cNvSpPr/>
          <p:nvPr/>
        </p:nvSpPr>
        <p:spPr>
          <a:xfrm>
            <a:off x="1476371" y="2420938"/>
            <a:ext cx="71442" cy="1008061"/>
          </a:xfrm>
          <a:custGeom>
            <a:avLst>
              <a:gd name="f0" fmla="val 20835"/>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21600 0 f22"/>
              <a:gd name="f30" fmla="*/ f21 f12 1"/>
              <a:gd name="f31" fmla="*/ f22 f13 1"/>
              <a:gd name="f32" fmla="+- f25 0 f3"/>
              <a:gd name="f33" fmla="+- f26 0 f3"/>
              <a:gd name="f34" fmla="*/ 0 f27 1"/>
              <a:gd name="f35" fmla="*/ 21600 f27 1"/>
              <a:gd name="f36" fmla="*/ f29 f21 1"/>
              <a:gd name="f37" fmla="*/ f28 f12 1"/>
              <a:gd name="f38" fmla="*/ f36 1 10800"/>
              <a:gd name="f39" fmla="*/ f34 1 f27"/>
              <a:gd name="f40" fmla="*/ f35 1 f27"/>
              <a:gd name="f41" fmla="+- f22 f38 0"/>
              <a:gd name="f42" fmla="*/ f39 f13 1"/>
              <a:gd name="f43" fmla="*/ f39 f12 1"/>
              <a:gd name="f44" fmla="*/ f40 f12 1"/>
              <a:gd name="f45" fmla="*/ f41 f13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5"/>
            <a:pathLst>
              <a:path w="21600" h="21600">
                <a:moveTo>
                  <a:pt x="f21" y="f7"/>
                </a:moveTo>
                <a:lnTo>
                  <a:pt x="f21" y="f22"/>
                </a:lnTo>
                <a:lnTo>
                  <a:pt x="f7" y="f22"/>
                </a:lnTo>
                <a:lnTo>
                  <a:pt x="f9" y="f8"/>
                </a:lnTo>
                <a:lnTo>
                  <a:pt x="f8" y="f22"/>
                </a:lnTo>
                <a:lnTo>
                  <a:pt x="f28" y="f22"/>
                </a:lnTo>
                <a:lnTo>
                  <a:pt x="f28" y="f7"/>
                </a:lnTo>
                <a:close/>
              </a:path>
            </a:pathLst>
          </a:custGeom>
          <a:solidFill>
            <a:srgbClr val="F0A22E"/>
          </a:solidFill>
          <a:ln w="25402">
            <a:solidFill>
              <a:srgbClr val="B0761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800" b="0" i="0" u="none" strike="noStrike" kern="1200" cap="none" spc="0" baseline="0">
              <a:solidFill>
                <a:srgbClr val="FFFFFF"/>
              </a:solidFill>
              <a:uFillTx/>
              <a:latin typeface="Franklin Gothic Book"/>
            </a:endParaRPr>
          </a:p>
        </p:txBody>
      </p:sp>
      <p:sp>
        <p:nvSpPr>
          <p:cNvPr id="9" name="PoljeZBesedilom 11"/>
          <p:cNvSpPr txBox="1"/>
          <p:nvPr/>
        </p:nvSpPr>
        <p:spPr>
          <a:xfrm>
            <a:off x="2268534" y="2420938"/>
            <a:ext cx="5197477" cy="230191"/>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900" b="0" i="0" u="none" strike="noStrike" kern="1200" cap="none" spc="0" baseline="0">
                <a:solidFill>
                  <a:srgbClr val="000000"/>
                </a:solidFill>
                <a:uFillTx/>
                <a:latin typeface="Arial"/>
                <a:cs typeface="Arial"/>
              </a:rPr>
              <a:t>15.7.2007   do  15. 12. 2009       Točno skupaj dne 2.8.2008  in ostane v konjunkciji do 15.12.2009</a:t>
            </a:r>
          </a:p>
        </p:txBody>
      </p:sp>
      <p:sp>
        <p:nvSpPr>
          <p:cNvPr id="10" name="Puščica dol 12"/>
          <p:cNvSpPr/>
          <p:nvPr/>
        </p:nvSpPr>
        <p:spPr>
          <a:xfrm>
            <a:off x="5940427" y="2636836"/>
            <a:ext cx="215898" cy="1800225"/>
          </a:xfrm>
          <a:custGeom>
            <a:avLst>
              <a:gd name="f0" fmla="val 19763"/>
              <a:gd name="f1" fmla="val 9543"/>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21600 0 f22"/>
              <a:gd name="f30" fmla="*/ f21 f12 1"/>
              <a:gd name="f31" fmla="*/ f22 f13 1"/>
              <a:gd name="f32" fmla="+- f25 0 f3"/>
              <a:gd name="f33" fmla="+- f26 0 f3"/>
              <a:gd name="f34" fmla="*/ 0 f27 1"/>
              <a:gd name="f35" fmla="*/ 21600 f27 1"/>
              <a:gd name="f36" fmla="*/ f29 f21 1"/>
              <a:gd name="f37" fmla="*/ f28 f12 1"/>
              <a:gd name="f38" fmla="*/ f36 1 10800"/>
              <a:gd name="f39" fmla="*/ f34 1 f27"/>
              <a:gd name="f40" fmla="*/ f35 1 f27"/>
              <a:gd name="f41" fmla="+- f22 f38 0"/>
              <a:gd name="f42" fmla="*/ f39 f13 1"/>
              <a:gd name="f43" fmla="*/ f39 f12 1"/>
              <a:gd name="f44" fmla="*/ f40 f12 1"/>
              <a:gd name="f45" fmla="*/ f41 f13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5"/>
            <a:pathLst>
              <a:path w="21600" h="21600">
                <a:moveTo>
                  <a:pt x="f21" y="f7"/>
                </a:moveTo>
                <a:lnTo>
                  <a:pt x="f21" y="f22"/>
                </a:lnTo>
                <a:lnTo>
                  <a:pt x="f7" y="f22"/>
                </a:lnTo>
                <a:lnTo>
                  <a:pt x="f9" y="f8"/>
                </a:lnTo>
                <a:lnTo>
                  <a:pt x="f8" y="f22"/>
                </a:lnTo>
                <a:lnTo>
                  <a:pt x="f28" y="f22"/>
                </a:lnTo>
                <a:lnTo>
                  <a:pt x="f28" y="f7"/>
                </a:lnTo>
                <a:close/>
              </a:path>
            </a:pathLst>
          </a:custGeom>
          <a:solidFill>
            <a:srgbClr val="F0A22E"/>
          </a:solidFill>
          <a:ln w="25402">
            <a:solidFill>
              <a:srgbClr val="B0761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800" b="0" i="0" u="none" strike="noStrike" kern="1200" cap="none" spc="0" baseline="0">
              <a:solidFill>
                <a:srgbClr val="FFFFFF"/>
              </a:solidFill>
              <a:uFillTx/>
              <a:latin typeface="Franklin Gothic Book"/>
            </a:endParaRPr>
          </a:p>
        </p:txBody>
      </p:sp>
      <p:sp>
        <p:nvSpPr>
          <p:cNvPr id="11" name="PoljeZBesedilom 13"/>
          <p:cNvSpPr txBox="1"/>
          <p:nvPr/>
        </p:nvSpPr>
        <p:spPr>
          <a:xfrm>
            <a:off x="1692270" y="5805489"/>
            <a:ext cx="5573716" cy="246065"/>
          </a:xfrm>
          <a:prstGeom prst="rect">
            <a:avLst/>
          </a:prstGeom>
          <a:solidFill>
            <a:srgbClr val="FFFFFF"/>
          </a:solidFill>
          <a:ln w="25402">
            <a:solidFill>
              <a:srgbClr val="A5644E"/>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1" i="0" u="none" strike="noStrike" kern="1200" cap="none" spc="0" baseline="0">
                <a:solidFill>
                  <a:srgbClr val="000000"/>
                </a:solidFill>
                <a:uFillTx/>
                <a:latin typeface="Franklin Gothic Book"/>
              </a:rPr>
              <a:t>Kaj dejansko predstavlja ta spodnja črta v progresiji je predstavljeno na naslednjem listu</a:t>
            </a:r>
          </a:p>
        </p:txBody>
      </p:sp>
      <p:sp>
        <p:nvSpPr>
          <p:cNvPr id="12" name="PoljeZBesedilom 14"/>
          <p:cNvSpPr txBox="1"/>
          <p:nvPr/>
        </p:nvSpPr>
        <p:spPr>
          <a:xfrm>
            <a:off x="3276596" y="3644898"/>
            <a:ext cx="2382834" cy="1938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Dejansko sem začela in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odprla s.p. 10.8.2009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Zadeve se izvedejo vedno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Proti koncu aspekta.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Kot pri tranzitih na tretji datum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Povezano  je vedno s področjem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Hiše, kjer se to dogaja.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V tem primeru je to 7 hiša partnerstva,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ki mi je vsaj 8 let predstavljalo uganko</a:t>
            </a:r>
          </a:p>
        </p:txBody>
      </p:sp>
      <p:sp>
        <p:nvSpPr>
          <p:cNvPr id="13" name="PoljeZBesedilom 14"/>
          <p:cNvSpPr txBox="1"/>
          <p:nvPr/>
        </p:nvSpPr>
        <p:spPr>
          <a:xfrm>
            <a:off x="1908179" y="2924178"/>
            <a:ext cx="2667003" cy="554034"/>
          </a:xfrm>
          <a:prstGeom prst="rect">
            <a:avLst/>
          </a:prstGeom>
          <a:solidFill>
            <a:srgbClr val="FFFFFF"/>
          </a:solidFill>
          <a:ln w="25402">
            <a:solidFill>
              <a:srgbClr val="A5644E"/>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Franklin Gothic Book"/>
              </a:rPr>
              <a:t>Čas konjunkcije Marsa s Soncem se prične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Franklin Gothic Book"/>
              </a:rPr>
              <a:t>na 1 listu ( od 3 zlepljenih) in konča na 3 listu.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Franklin Gothic Book"/>
              </a:rPr>
              <a:t>Od 15.7.2007 – 15.12.2009</a:t>
            </a:r>
          </a:p>
        </p:txBody>
      </p:sp>
      <p:cxnSp>
        <p:nvCxnSpPr>
          <p:cNvPr id="14" name="Oblika 16"/>
          <p:cNvCxnSpPr/>
          <p:nvPr/>
        </p:nvCxnSpPr>
        <p:spPr>
          <a:xfrm rot="16200004" flipH="1" flipV="1">
            <a:off x="5822944" y="1889114"/>
            <a:ext cx="1008062" cy="2935288"/>
          </a:xfrm>
          <a:prstGeom prst="bentConnector3">
            <a:avLst/>
          </a:prstGeom>
          <a:noFill/>
          <a:ln w="10003">
            <a:solidFill>
              <a:srgbClr val="C00000"/>
            </a:solidFill>
            <a:prstDash val="solid"/>
            <a:tailEnd type="arrow"/>
          </a:ln>
        </p:spPr>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p>
            <a:pPr lvl="0" hangingPunct="1"/>
            <a:r>
              <a:rPr lang="sl-SI" sz="2800"/>
              <a:t>Progresna karta z notranjo natalno</a:t>
            </a:r>
          </a:p>
        </p:txBody>
      </p:sp>
      <p:pic>
        <p:nvPicPr>
          <p:cNvPr id="3" name="Ograda vsebine 4" descr="PROGRES 2008 blanka.gif"/>
          <p:cNvPicPr>
            <a:picLocks noGrp="1" noChangeAspect="1"/>
          </p:cNvPicPr>
          <p:nvPr>
            <p:ph idx="1"/>
          </p:nvPr>
        </p:nvPicPr>
        <p:blipFill>
          <a:blip r:embed="rId3" cstate="print"/>
          <a:srcRect/>
          <a:stretch>
            <a:fillRect/>
          </a:stretch>
        </p:blipFill>
        <p:spPr>
          <a:xfrm>
            <a:off x="395285" y="2133596"/>
            <a:ext cx="4424360" cy="3455983"/>
          </a:xfrm>
        </p:spPr>
      </p:pic>
      <p:sp>
        <p:nvSpPr>
          <p:cNvPr id="4" name="Ograda številke diapozitiva 3"/>
          <p:cNvSpPr txBox="1"/>
          <p:nvPr/>
        </p:nvSpPr>
        <p:spPr>
          <a:xfrm>
            <a:off x="8229600" y="6473823"/>
            <a:ext cx="758823" cy="2476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7FE316-2C24-4EE9-8206-84D213C9B7E1}" type="slidenum">
              <a:t>7</a:t>
            </a:fld>
            <a:endParaRPr lang="sl-SI" sz="1200" b="0" i="0" u="none" strike="noStrike" kern="1200" cap="none" spc="0" baseline="0">
              <a:solidFill>
                <a:srgbClr val="D38E27"/>
              </a:solidFill>
              <a:uFillTx/>
              <a:latin typeface="Arial"/>
              <a:cs typeface="Arial"/>
            </a:endParaRPr>
          </a:p>
        </p:txBody>
      </p:sp>
      <p:sp>
        <p:nvSpPr>
          <p:cNvPr id="5" name="PoljeZBesedilom 5"/>
          <p:cNvSpPr txBox="1"/>
          <p:nvPr/>
        </p:nvSpPr>
        <p:spPr>
          <a:xfrm>
            <a:off x="5076821" y="3644898"/>
            <a:ext cx="3659191" cy="400050"/>
          </a:xfrm>
          <a:prstGeom prst="rect">
            <a:avLst/>
          </a:prstGeom>
          <a:solidFill>
            <a:srgbClr val="FFFFFF"/>
          </a:solidFill>
          <a:ln w="25402">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1" i="0" u="none" strike="noStrike" kern="1200" cap="none" spc="0" baseline="0">
                <a:solidFill>
                  <a:srgbClr val="000000"/>
                </a:solidFill>
                <a:uFillTx/>
                <a:latin typeface="Franklin Gothic Book"/>
              </a:rPr>
              <a:t>Predstavlja čas kako dolgo velja konjunkcija Marsa s Soncem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Franklin Gothic Book"/>
            </a:endParaRPr>
          </a:p>
        </p:txBody>
      </p:sp>
      <p:pic>
        <p:nvPicPr>
          <p:cNvPr id="6" name="Slika 5" descr="PROGRES-izsek 2008 blanka.gif"/>
          <p:cNvPicPr>
            <a:picLocks noChangeAspect="1"/>
          </p:cNvPicPr>
          <p:nvPr/>
        </p:nvPicPr>
        <p:blipFill>
          <a:blip r:embed="rId4" cstate="print"/>
          <a:stretch>
            <a:fillRect/>
          </a:stretch>
        </p:blipFill>
        <p:spPr>
          <a:xfrm>
            <a:off x="5868143" y="1916829"/>
            <a:ext cx="1762121" cy="1419221"/>
          </a:xfrm>
          <a:prstGeom prst="rect">
            <a:avLst/>
          </a:prstGeom>
          <a:noFill/>
          <a:ln w="63495">
            <a:solidFill>
              <a:srgbClr val="333333"/>
            </a:solidFill>
            <a:prstDash val="solid"/>
          </a:ln>
          <a:effectLst>
            <a:outerShdw dist="292095" dir="5400000" algn="tl">
              <a:srgbClr val="000000">
                <a:alpha val="22000"/>
              </a:srgbClr>
            </a:outerShdw>
          </a:effectLst>
        </p:spPr>
      </p:pic>
      <p:sp>
        <p:nvSpPr>
          <p:cNvPr id="7" name="Elipsa 6"/>
          <p:cNvSpPr/>
          <p:nvPr/>
        </p:nvSpPr>
        <p:spPr>
          <a:xfrm>
            <a:off x="2555876" y="3500442"/>
            <a:ext cx="863595" cy="64928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noFill/>
          <a:ln w="25402">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800" b="0" i="0" u="none" strike="noStrike" kern="1200" cap="none" spc="0" baseline="0">
              <a:solidFill>
                <a:srgbClr val="FFFFFF"/>
              </a:solidFill>
              <a:uFillTx/>
              <a:latin typeface="Franklin Gothic Book"/>
            </a:endParaRPr>
          </a:p>
        </p:txBody>
      </p:sp>
      <p:cxnSp>
        <p:nvCxnSpPr>
          <p:cNvPr id="8" name="Raven puščični konektor 8"/>
          <p:cNvCxnSpPr>
            <a:stCxn id="7" idx="1"/>
            <a:endCxn id="6" idx="1"/>
          </p:cNvCxnSpPr>
          <p:nvPr/>
        </p:nvCxnSpPr>
        <p:spPr>
          <a:xfrm flipV="1">
            <a:off x="3419471" y="2626440"/>
            <a:ext cx="2448672" cy="1198646"/>
          </a:xfrm>
          <a:prstGeom prst="straightConnector1">
            <a:avLst/>
          </a:prstGeom>
          <a:noFill/>
          <a:ln w="10003">
            <a:solidFill>
              <a:srgbClr val="000000"/>
            </a:solidFill>
            <a:prstDash val="solid"/>
            <a:tailEnd type="arrow"/>
          </a:ln>
        </p:spPr>
      </p:cxnSp>
      <p:sp>
        <p:nvSpPr>
          <p:cNvPr id="9" name="PoljeZBesedilom 9"/>
          <p:cNvSpPr txBox="1"/>
          <p:nvPr/>
        </p:nvSpPr>
        <p:spPr>
          <a:xfrm>
            <a:off x="539752" y="1412876"/>
            <a:ext cx="4300542" cy="708029"/>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V primeru karte, kjer je notranji krog natalna karta, zunanji pa  progres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Se dejansko vidi , koliko so se premaknili planeti v progresu osebe.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Dejanski progres osebe je prikazan v karti brez notranje natalne in se na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Tej karti vidi samo po ASC In MC na zunanjem krogu.</a:t>
            </a:r>
          </a:p>
        </p:txBody>
      </p:sp>
      <p:sp>
        <p:nvSpPr>
          <p:cNvPr id="10" name="PoljeZBesedilom 10"/>
          <p:cNvSpPr txBox="1"/>
          <p:nvPr/>
        </p:nvSpPr>
        <p:spPr>
          <a:xfrm>
            <a:off x="1042992" y="5949945"/>
            <a:ext cx="3243257" cy="24606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Zunanji progres – dejansko je sedaj Ascendent v Levu</a:t>
            </a:r>
          </a:p>
        </p:txBody>
      </p:sp>
      <p:cxnSp>
        <p:nvCxnSpPr>
          <p:cNvPr id="11" name="Raven puščični konektor 12"/>
          <p:cNvCxnSpPr>
            <a:stCxn id="10" idx="0"/>
          </p:cNvCxnSpPr>
          <p:nvPr/>
        </p:nvCxnSpPr>
        <p:spPr>
          <a:xfrm rot="16199987" flipV="1">
            <a:off x="1205714" y="4490238"/>
            <a:ext cx="1441451" cy="1477963"/>
          </a:xfrm>
          <a:prstGeom prst="straightConnector1">
            <a:avLst/>
          </a:prstGeom>
          <a:noFill/>
          <a:ln w="10003">
            <a:solidFill>
              <a:srgbClr val="000000"/>
            </a:solidFill>
            <a:prstDash val="solid"/>
            <a:tailEnd type="arrow"/>
          </a:ln>
        </p:spPr>
      </p:cxnSp>
      <p:sp>
        <p:nvSpPr>
          <p:cNvPr id="12" name="PoljeZBesedilom 5"/>
          <p:cNvSpPr txBox="1"/>
          <p:nvPr/>
        </p:nvSpPr>
        <p:spPr>
          <a:xfrm>
            <a:off x="5148264" y="4365629"/>
            <a:ext cx="3527426" cy="163036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Povezano  je vedno s področjem Hiše, kjer se to dogaja.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Sonce je vladar Leva, ki je v tem primeru v rojstni karti v</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2. Hiši dohodka in prav tako 3 hiši, kar je nakazano že  v rojstni karti, da bo dohodek osebe povezan s soncem v 7</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Hiši  in komunikacijami v 3 hiši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Vendar je do te rešitve prišlo šele po vklopu severnega luninega vozla.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p:txBody>
      </p:sp>
      <p:cxnSp>
        <p:nvCxnSpPr>
          <p:cNvPr id="13" name="Raven puščični konektor 16"/>
          <p:cNvCxnSpPr>
            <a:stCxn id="5" idx="0"/>
          </p:cNvCxnSpPr>
          <p:nvPr/>
        </p:nvCxnSpPr>
        <p:spPr>
          <a:xfrm rot="16199987" flipV="1">
            <a:off x="6315080" y="3054347"/>
            <a:ext cx="1079504" cy="101599"/>
          </a:xfrm>
          <a:prstGeom prst="straightConnector1">
            <a:avLst/>
          </a:prstGeom>
          <a:noFill/>
          <a:ln w="10003">
            <a:solidFill>
              <a:srgbClr val="000000"/>
            </a:solidFill>
            <a:prstDash val="solid"/>
            <a:tailEnd type="arrow"/>
          </a:ln>
        </p:spPr>
      </p:cxnSp>
      <p:sp>
        <p:nvSpPr>
          <p:cNvPr id="14" name="PoljeZBesedilom 13"/>
          <p:cNvSpPr txBox="1"/>
          <p:nvPr/>
        </p:nvSpPr>
        <p:spPr>
          <a:xfrm>
            <a:off x="5219696" y="1341433"/>
            <a:ext cx="3103565" cy="246065"/>
          </a:xfrm>
          <a:prstGeom prst="rect">
            <a:avLst/>
          </a:prstGeom>
          <a:solidFill>
            <a:srgbClr val="FFFFFF"/>
          </a:solidFill>
          <a:ln w="25402">
            <a:solidFill>
              <a:srgbClr val="A5644E"/>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1" i="0" u="none" strike="noStrike" kern="1200" cap="none" spc="0" baseline="0">
                <a:solidFill>
                  <a:srgbClr val="000000"/>
                </a:solidFill>
                <a:uFillTx/>
                <a:latin typeface="Franklin Gothic Book"/>
              </a:rPr>
              <a:t>Kaj dejansko predstavlja ta spodnja črta v progresiji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p>
            <a:pPr lvl="0"/>
            <a:r>
              <a:rPr lang="sl-SI"/>
              <a:t>TRANZITI</a:t>
            </a:r>
          </a:p>
        </p:txBody>
      </p:sp>
      <p:pic>
        <p:nvPicPr>
          <p:cNvPr id="3" name="Ograda vsebine 4" descr="PROGRES 2008 KROG.gif"/>
          <p:cNvPicPr>
            <a:picLocks noGrp="1" noChangeAspect="1"/>
          </p:cNvPicPr>
          <p:nvPr>
            <p:ph idx="1"/>
          </p:nvPr>
        </p:nvPicPr>
        <p:blipFill>
          <a:blip r:embed="rId2" cstate="print"/>
          <a:srcRect/>
          <a:stretch>
            <a:fillRect/>
          </a:stretch>
        </p:blipFill>
        <p:spPr>
          <a:xfrm>
            <a:off x="468309" y="1628775"/>
            <a:ext cx="4506913" cy="4525959"/>
          </a:xfrm>
        </p:spPr>
      </p:pic>
      <p:sp>
        <p:nvSpPr>
          <p:cNvPr id="4" name="Ograda številke diapozitiva 3"/>
          <p:cNvSpPr txBox="1"/>
          <p:nvPr/>
        </p:nvSpPr>
        <p:spPr>
          <a:xfrm>
            <a:off x="8229600" y="6473823"/>
            <a:ext cx="758823" cy="2476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BF768F-7FC0-4A23-AB0D-728825C39D2A}" type="slidenum">
              <a:t>8</a:t>
            </a:fld>
            <a:endParaRPr lang="sl-SI" sz="1200" b="0" i="0" u="none" strike="noStrike" kern="1200" cap="none" spc="0" baseline="0">
              <a:solidFill>
                <a:srgbClr val="D38E27"/>
              </a:solidFill>
              <a:uFillTx/>
              <a:latin typeface="Arial"/>
              <a:cs typeface="Arial"/>
            </a:endParaRPr>
          </a:p>
        </p:txBody>
      </p:sp>
      <p:sp>
        <p:nvSpPr>
          <p:cNvPr id="5" name="PoljeZBesedilom 5"/>
          <p:cNvSpPr txBox="1"/>
          <p:nvPr/>
        </p:nvSpPr>
        <p:spPr>
          <a:xfrm>
            <a:off x="5076821" y="1628775"/>
            <a:ext cx="3890964" cy="1477963"/>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800" b="0" i="0" u="none" strike="noStrike" kern="1200" cap="none" spc="0" baseline="0">
                <a:solidFill>
                  <a:srgbClr val="000000"/>
                </a:solidFill>
                <a:uFillTx/>
                <a:latin typeface="Arial"/>
                <a:cs typeface="Arial"/>
              </a:rPr>
              <a:t>V karti je zajet:</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sl-SI" sz="1800" b="0" i="0" u="none" strike="noStrike" kern="1200" cap="none" spc="0" baseline="0">
                <a:solidFill>
                  <a:srgbClr val="000000"/>
                </a:solidFill>
                <a:uFillTx/>
                <a:latin typeface="Arial"/>
                <a:cs typeface="Arial"/>
              </a:rPr>
              <a:t>Notranji krog – natalna karta</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sl-SI" sz="1800" b="0" i="0" u="none" strike="noStrike" kern="1200" cap="none" spc="0" baseline="0">
                <a:solidFill>
                  <a:srgbClr val="000000"/>
                </a:solidFill>
                <a:uFillTx/>
                <a:latin typeface="Arial"/>
                <a:cs typeface="Arial"/>
              </a:rPr>
              <a:t>Zunanji krog – progres</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sl-SI" sz="1800" b="0" i="0" u="none" strike="noStrike" kern="1200" cap="none" spc="0" baseline="0">
                <a:solidFill>
                  <a:srgbClr val="000000"/>
                </a:solidFill>
                <a:uFillTx/>
                <a:latin typeface="Arial"/>
                <a:cs typeface="Arial"/>
              </a:rPr>
              <a:t>Manjka 3 krog – današnji položaj</a:t>
            </a:r>
          </a:p>
          <a:p>
            <a:pPr marL="342900" marR="0" lvl="0" indent="-3429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800" b="0" i="0" u="none" strike="noStrike" kern="1200" cap="none" spc="0" baseline="0">
                <a:solidFill>
                  <a:srgbClr val="000000"/>
                </a:solidFill>
                <a:uFillTx/>
                <a:latin typeface="Arial"/>
                <a:cs typeface="Arial"/>
              </a:rPr>
              <a:t>     planetov</a:t>
            </a:r>
          </a:p>
        </p:txBody>
      </p:sp>
      <p:sp>
        <p:nvSpPr>
          <p:cNvPr id="6" name="PoljeZBesedilom 6"/>
          <p:cNvSpPr txBox="1"/>
          <p:nvPr/>
        </p:nvSpPr>
        <p:spPr>
          <a:xfrm>
            <a:off x="5292720" y="3357567"/>
            <a:ext cx="3694111" cy="1168402"/>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Za ilustracijo: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1" i="0" u="none" strike="noStrike" kern="1200" cap="none" spc="0" baseline="0">
                <a:solidFill>
                  <a:srgbClr val="000000"/>
                </a:solidFill>
                <a:uFillTx/>
                <a:latin typeface="Arial"/>
                <a:cs typeface="Arial"/>
              </a:rPr>
              <a:t>Junija 1993 </a:t>
            </a:r>
            <a:r>
              <a:rPr lang="sl-SI" sz="1000" b="0" i="0" u="none" strike="noStrike" kern="1200" cap="none" spc="0" baseline="0">
                <a:solidFill>
                  <a:srgbClr val="000000"/>
                </a:solidFill>
                <a:uFillTx/>
                <a:latin typeface="Arial"/>
                <a:cs typeface="Arial"/>
              </a:rPr>
              <a:t>je bil Uran v konjunkciji z rojstnim soncem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 v 7 hiši). Takrat sem dobila končan proces denacionalizacije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In vrnjeno pritličje hiše, ki so ga vzeli l.1960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7 hiša predstavlja vse, kjer so zajete dve osebe ali dve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000000"/>
                </a:solidFill>
                <a:uFillTx/>
                <a:latin typeface="Arial"/>
                <a:cs typeface="Arial"/>
              </a:rPr>
              <a:t>nasprotne stranke, procesi, kakršnekoli  dogovori ali pogodbe.</a:t>
            </a:r>
          </a:p>
        </p:txBody>
      </p:sp>
      <p:sp>
        <p:nvSpPr>
          <p:cNvPr id="7" name="PoljeZBesedilom 6"/>
          <p:cNvSpPr txBox="1"/>
          <p:nvPr/>
        </p:nvSpPr>
        <p:spPr>
          <a:xfrm>
            <a:off x="5364163" y="4797427"/>
            <a:ext cx="3433764" cy="60007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100" b="0" i="0" u="none" strike="noStrike" kern="1200" cap="none" spc="0" baseline="0">
                <a:solidFill>
                  <a:srgbClr val="000000"/>
                </a:solidFill>
                <a:uFillTx/>
                <a:latin typeface="Arial"/>
                <a:cs typeface="Arial"/>
              </a:rPr>
              <a:t>Predstavljajte si, da Uran prebiva v enem znaku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100" b="0" i="0" u="none" strike="noStrike" kern="1200" cap="none" spc="0" baseline="0">
                <a:solidFill>
                  <a:srgbClr val="000000"/>
                </a:solidFill>
                <a:uFillTx/>
                <a:latin typeface="Arial"/>
                <a:cs typeface="Arial"/>
              </a:rPr>
              <a:t>približno 7 let, kar pomeni , da bo za 60° potreboval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100" b="0" i="0" u="none" strike="noStrike" kern="1200" cap="none" spc="0" baseline="0">
                <a:solidFill>
                  <a:srgbClr val="000000"/>
                </a:solidFill>
                <a:uFillTx/>
                <a:latin typeface="Arial"/>
                <a:cs typeface="Arial"/>
              </a:rPr>
              <a:t>14 let. Progresno sonce je na 8°ribe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Naslov 1"/>
          <p:cNvSpPr txBox="1">
            <a:spLocks noGrp="1"/>
          </p:cNvSpPr>
          <p:nvPr>
            <p:ph type="title"/>
          </p:nvPr>
        </p:nvSpPr>
        <p:spPr>
          <a:xfrm>
            <a:off x="301752" y="457200"/>
            <a:ext cx="2110005" cy="841248"/>
          </a:xfrm>
        </p:spPr>
        <p:txBody>
          <a:bodyPr/>
          <a:lstStyle/>
          <a:p>
            <a:pPr lvl="0"/>
            <a:r>
              <a:rPr lang="sl-SI"/>
              <a:t>Tranziti  </a:t>
            </a:r>
          </a:p>
        </p:txBody>
      </p:sp>
      <p:sp>
        <p:nvSpPr>
          <p:cNvPr id="3" name="Ograda številke diapozitiva 2"/>
          <p:cNvSpPr txBox="1"/>
          <p:nvPr/>
        </p:nvSpPr>
        <p:spPr>
          <a:xfrm>
            <a:off x="8229600" y="6476996"/>
            <a:ext cx="761996" cy="244473"/>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07A690-9361-4207-A660-F7413A136121}" type="slidenum">
              <a:t>9</a:t>
            </a:fld>
            <a:endParaRPr lang="sl-SI" sz="1200" b="0" i="0" u="none" strike="noStrike" kern="1200" cap="none" spc="0" baseline="0">
              <a:solidFill>
                <a:srgbClr val="D38E27"/>
              </a:solidFill>
              <a:uFillTx/>
              <a:latin typeface="Arial"/>
              <a:cs typeface="Arial"/>
            </a:endParaRPr>
          </a:p>
        </p:txBody>
      </p:sp>
      <p:pic>
        <p:nvPicPr>
          <p:cNvPr id="4" name="Slika 4" descr="2004- uran-sonce.png"/>
          <p:cNvPicPr>
            <a:picLocks noChangeAspect="1"/>
          </p:cNvPicPr>
          <p:nvPr/>
        </p:nvPicPr>
        <p:blipFill>
          <a:blip r:embed="rId2" cstate="print"/>
          <a:srcRect/>
          <a:stretch>
            <a:fillRect/>
          </a:stretch>
        </p:blipFill>
        <p:spPr>
          <a:xfrm>
            <a:off x="539752" y="1557342"/>
            <a:ext cx="6684958" cy="3598858"/>
          </a:xfrm>
          <a:prstGeom prst="rect">
            <a:avLst/>
          </a:prstGeom>
          <a:noFill/>
          <a:ln>
            <a:noFill/>
          </a:ln>
        </p:spPr>
      </p:pic>
      <p:sp>
        <p:nvSpPr>
          <p:cNvPr id="5" name="Elipsa 5"/>
          <p:cNvSpPr/>
          <p:nvPr/>
        </p:nvSpPr>
        <p:spPr>
          <a:xfrm>
            <a:off x="5003797" y="3933821"/>
            <a:ext cx="1296984" cy="719139"/>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no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800" b="0" i="0" u="none" strike="noStrike" kern="1200" cap="none" spc="0" baseline="0">
              <a:solidFill>
                <a:srgbClr val="000000"/>
              </a:solidFill>
              <a:uFillTx/>
              <a:latin typeface="Franklin Gothic Book"/>
            </a:endParaRPr>
          </a:p>
        </p:txBody>
      </p:sp>
      <p:sp>
        <p:nvSpPr>
          <p:cNvPr id="6" name="PoljeZBesedilom 6"/>
          <p:cNvSpPr txBox="1"/>
          <p:nvPr/>
        </p:nvSpPr>
        <p:spPr>
          <a:xfrm>
            <a:off x="3924303" y="765179"/>
            <a:ext cx="4300542" cy="368302"/>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800" b="0" i="0" u="none" strike="noStrike" kern="1200" cap="none" spc="0" baseline="0">
                <a:solidFill>
                  <a:srgbClr val="000000"/>
                </a:solidFill>
                <a:uFillTx/>
                <a:latin typeface="Arial"/>
                <a:cs typeface="Arial"/>
              </a:rPr>
              <a:t>Uran v konjunkciji s progresnim Soncem</a:t>
            </a:r>
          </a:p>
        </p:txBody>
      </p:sp>
      <p:sp>
        <p:nvSpPr>
          <p:cNvPr id="7" name="PoljeZBesedilom 7"/>
          <p:cNvSpPr txBox="1"/>
          <p:nvPr/>
        </p:nvSpPr>
        <p:spPr>
          <a:xfrm>
            <a:off x="468309" y="5373691"/>
            <a:ext cx="5111752" cy="70802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800" b="1" i="0" u="none" strike="noStrike" kern="1200" cap="none" spc="0" baseline="0">
                <a:solidFill>
                  <a:srgbClr val="000000"/>
                </a:solidFill>
                <a:uFillTx/>
                <a:latin typeface="Arial"/>
                <a:cs typeface="Arial"/>
              </a:rPr>
              <a:t>Uran v tranzitu - konjunkcija Sonce: </a:t>
            </a:r>
            <a:endParaRPr lang="sl-SI" sz="800" b="0" i="0" u="none" strike="noStrike" kern="1200" cap="none" spc="0" baseline="0">
              <a:solidFill>
                <a:srgbClr val="0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800" b="0" i="0" u="none" strike="noStrike" kern="1200" cap="none" spc="0" baseline="0">
                <a:solidFill>
                  <a:srgbClr val="000000"/>
                </a:solidFill>
                <a:uFillTx/>
                <a:latin typeface="Arial"/>
                <a:cs typeface="Arial"/>
              </a:rPr>
              <a:t>Dejansko prinese pozitivno svobodo, unikatnost, inovativnost, kreativnost. Predstavlja čas, ko boš poskušal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800" b="0" i="0" u="none" strike="noStrike" kern="1200" cap="none" spc="0" baseline="0">
                <a:solidFill>
                  <a:srgbClr val="000000"/>
                </a:solidFill>
                <a:uFillTx/>
                <a:latin typeface="Arial"/>
                <a:cs typeface="Arial"/>
              </a:rPr>
              <a:t>doseči novo vrsto  samo- izražanja in postal bolj svoboden, kot si kdajkoli bil.  Kakorkoli občutiš spremembo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800" b="0" i="0" u="none" strike="noStrike" kern="1200" cap="none" spc="0" baseline="0">
                <a:solidFill>
                  <a:srgbClr val="000000"/>
                </a:solidFill>
                <a:uFillTx/>
                <a:latin typeface="Arial"/>
                <a:cs typeface="Arial"/>
              </a:rPr>
              <a:t>v življenju, boš sedaj prisiljen prekiniti  stare vzorce, navade in se lotiti nove smeri.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800" b="0" i="0" u="none" strike="noStrike" kern="1200" cap="none" spc="0" baseline="0">
                <a:solidFill>
                  <a:srgbClr val="000000"/>
                </a:solidFill>
                <a:uFillTx/>
                <a:latin typeface="Arial"/>
                <a:cs typeface="Arial"/>
              </a:rPr>
              <a:t>Privlačilo te bo vse, kar je novo in vznemirjajoče, kot tudi nove tehnike pri tvojem delu in v osebnem razvoju.</a:t>
            </a:r>
          </a:p>
        </p:txBody>
      </p:sp>
      <p:sp>
        <p:nvSpPr>
          <p:cNvPr id="8" name="PoljeZBesedilom 8"/>
          <p:cNvSpPr txBox="1"/>
          <p:nvPr/>
        </p:nvSpPr>
        <p:spPr>
          <a:xfrm>
            <a:off x="6948489" y="3789365"/>
            <a:ext cx="2016123" cy="101599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C00000"/>
                </a:solidFill>
                <a:uFillTx/>
                <a:latin typeface="Arial"/>
                <a:cs typeface="Arial"/>
              </a:rPr>
              <a:t>Od junija 2003 dalje sem iskala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C00000"/>
                </a:solidFill>
                <a:uFillTx/>
                <a:latin typeface="Arial"/>
                <a:cs typeface="Arial"/>
              </a:rPr>
              <a:t>drugo hišo zaradi rušenja stare.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000" b="0" i="0" u="none" strike="noStrike" kern="1200" cap="none" spc="0" baseline="0">
              <a:solidFill>
                <a:srgbClr val="C00000"/>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1" i="0" u="none" strike="noStrike" kern="1200" cap="none" spc="0" baseline="0">
                <a:solidFill>
                  <a:srgbClr val="C00000"/>
                </a:solidFill>
                <a:uFillTx/>
                <a:latin typeface="Arial"/>
                <a:cs typeface="Arial"/>
              </a:rPr>
              <a:t>Našla sem jo 10.3.2004</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1" i="0" u="none" strike="noStrike" kern="1200" cap="none" spc="0" baseline="0">
                <a:solidFill>
                  <a:srgbClr val="C00000"/>
                </a:solidFill>
                <a:uFillTx/>
                <a:latin typeface="Arial"/>
                <a:cs typeface="Arial"/>
              </a:rPr>
              <a:t>2 dni kasneje , kot je naveden točen datum</a:t>
            </a:r>
          </a:p>
        </p:txBody>
      </p:sp>
      <p:sp>
        <p:nvSpPr>
          <p:cNvPr id="9" name="Desna puščica 11"/>
          <p:cNvSpPr/>
          <p:nvPr/>
        </p:nvSpPr>
        <p:spPr>
          <a:xfrm>
            <a:off x="5867403" y="4292595"/>
            <a:ext cx="1081085" cy="117472"/>
          </a:xfrm>
          <a:custGeom>
            <a:avLst>
              <a:gd name="f0" fmla="val 2042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F0A22E"/>
          </a:solid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800" b="0" i="0" u="none" strike="noStrike" kern="1200" cap="none" spc="0" baseline="0">
              <a:solidFill>
                <a:srgbClr val="FFFFFF"/>
              </a:solidFill>
              <a:uFillTx/>
              <a:latin typeface="Franklin Gothic Book"/>
            </a:endParaRPr>
          </a:p>
        </p:txBody>
      </p:sp>
      <p:sp>
        <p:nvSpPr>
          <p:cNvPr id="10" name="PoljeZBesedilom 12"/>
          <p:cNvSpPr txBox="1"/>
          <p:nvPr/>
        </p:nvSpPr>
        <p:spPr>
          <a:xfrm>
            <a:off x="5508629" y="5373691"/>
            <a:ext cx="3529017" cy="708029"/>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C00000"/>
                </a:solidFill>
                <a:uFillTx/>
                <a:latin typeface="Arial"/>
                <a:cs typeface="Arial"/>
              </a:rPr>
              <a:t>Dejstvo :  Dogodki so od navedenih datumov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C00000"/>
                </a:solidFill>
                <a:uFillTx/>
                <a:latin typeface="Arial"/>
                <a:cs typeface="Arial"/>
              </a:rPr>
              <a:t>lahko zamaknjeni do 3 dni prej ali 3 dni potem.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C00000"/>
                </a:solidFill>
                <a:uFillTx/>
                <a:latin typeface="Arial"/>
                <a:cs typeface="Arial"/>
              </a:rPr>
              <a:t>Vendar pri tranzitih vedno pri tretjem datumu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1200" cap="none" spc="0" baseline="0">
                <a:solidFill>
                  <a:srgbClr val="C00000"/>
                </a:solidFill>
                <a:uFillTx/>
                <a:latin typeface="Arial"/>
                <a:cs typeface="Arial"/>
              </a:rPr>
              <a:t>Oziroma tretjem prehodu planeta ( naprej, nazaj in naprej).</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otovanje">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984</TotalTime>
  <Words>1183</Words>
  <Application>Microsoft Office PowerPoint</Application>
  <PresentationFormat>Diaprojekcija na zaslonu (4:3)</PresentationFormat>
  <Paragraphs>188</Paragraphs>
  <Slides>10</Slides>
  <Notes>1</Notes>
  <HiddenSlides>0</HiddenSlides>
  <MMClips>0</MMClips>
  <ScaleCrop>false</ScaleCrop>
  <HeadingPairs>
    <vt:vector size="4" baseType="variant">
      <vt:variant>
        <vt:lpstr>Tema</vt:lpstr>
      </vt:variant>
      <vt:variant>
        <vt:i4>1</vt:i4>
      </vt:variant>
      <vt:variant>
        <vt:lpstr>Naslovi diapozitivov</vt:lpstr>
      </vt:variant>
      <vt:variant>
        <vt:i4>10</vt:i4>
      </vt:variant>
    </vt:vector>
  </HeadingPairs>
  <TitlesOfParts>
    <vt:vector size="11" baseType="lpstr">
      <vt:lpstr>Potovanje</vt:lpstr>
      <vt:lpstr>Kaj lahko pričakujete naslednja 4 leta</vt:lpstr>
      <vt:lpstr>Diapozitiv 2</vt:lpstr>
      <vt:lpstr>Diapozitiv 3</vt:lpstr>
      <vt:lpstr>Diapozitiv 4</vt:lpstr>
      <vt:lpstr>Diapozitiv 5</vt:lpstr>
      <vt:lpstr>Pomen iz progresije</vt:lpstr>
      <vt:lpstr>Progresna karta z notranjo natalno</vt:lpstr>
      <vt:lpstr>TRANZITI</vt:lpstr>
      <vt:lpstr>Tranziti  </vt:lpstr>
      <vt:lpstr>Upoštevajte, da je prvi planet v tranzitu, drugi pa v vaši natalni karti. Torej, če veste, kje v vaši karti se drugi planet nahaja, povežite to področje z opisom ali dodajte stavek, ki pripada hiši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Kaj lahko pričakujete naslednja 4 leta</dc:title>
  <dc:creator>Blanka BOTUŠIČ</dc:creator>
  <cp:lastModifiedBy>Blanka BOTUŠIČ</cp:lastModifiedBy>
  <cp:revision>104</cp:revision>
  <dcterms:created xsi:type="dcterms:W3CDTF">2010-08-25T10:09:17Z</dcterms:created>
  <dcterms:modified xsi:type="dcterms:W3CDTF">2019-04-02T08:53:17Z</dcterms:modified>
</cp:coreProperties>
</file>